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9" r:id="rId2"/>
    <p:sldId id="259" r:id="rId3"/>
    <p:sldId id="260" r:id="rId4"/>
    <p:sldId id="267" r:id="rId5"/>
    <p:sldId id="295" r:id="rId6"/>
    <p:sldId id="262" r:id="rId7"/>
    <p:sldId id="268" r:id="rId8"/>
    <p:sldId id="269" r:id="rId9"/>
    <p:sldId id="270" r:id="rId10"/>
    <p:sldId id="271" r:id="rId11"/>
    <p:sldId id="296" r:id="rId12"/>
    <p:sldId id="272" r:id="rId13"/>
    <p:sldId id="261" r:id="rId14"/>
    <p:sldId id="297" r:id="rId15"/>
    <p:sldId id="298" r:id="rId16"/>
    <p:sldId id="273" r:id="rId17"/>
    <p:sldId id="274" r:id="rId18"/>
    <p:sldId id="279" r:id="rId19"/>
    <p:sldId id="275" r:id="rId20"/>
    <p:sldId id="280" r:id="rId21"/>
    <p:sldId id="276" r:id="rId22"/>
    <p:sldId id="300" r:id="rId23"/>
    <p:sldId id="281" r:id="rId24"/>
    <p:sldId id="282" r:id="rId25"/>
    <p:sldId id="283" r:id="rId26"/>
    <p:sldId id="284" r:id="rId27"/>
    <p:sldId id="285" r:id="rId28"/>
    <p:sldId id="264" r:id="rId29"/>
    <p:sldId id="278" r:id="rId30"/>
    <p:sldId id="263" r:id="rId31"/>
    <p:sldId id="286" r:id="rId32"/>
    <p:sldId id="288" r:id="rId33"/>
    <p:sldId id="289" r:id="rId34"/>
    <p:sldId id="290" r:id="rId35"/>
    <p:sldId id="287" r:id="rId36"/>
    <p:sldId id="291" r:id="rId37"/>
    <p:sldId id="292" r:id="rId38"/>
    <p:sldId id="293" r:id="rId39"/>
    <p:sldId id="29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E0B81D-183E-4E1D-9DFA-0C9E691B3084}" type="datetimeFigureOut">
              <a:rPr lang="en-US"/>
              <a:pPr>
                <a:defRPr/>
              </a:pPr>
              <a:t>9/2/2009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42C8733-7F14-4D2E-99E1-2E577B9DF7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2C1C0A-76FD-4219-885F-97320C065A3B}" type="slidenum">
              <a:rPr lang="en-US" smtClean="0">
                <a:latin typeface="Arial" pitchFamily="34" charset="0"/>
              </a:rPr>
              <a:pPr/>
              <a:t>31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F4C541-762C-44FF-A016-615D6D80D19D}" type="slidenum">
              <a:rPr lang="en-US" smtClean="0">
                <a:latin typeface="Arial" pitchFamily="34" charset="0"/>
              </a:rPr>
              <a:pPr/>
              <a:t>35</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Main Details of Partition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6D96A4-9388-4B67-91FC-9C9E32653238}" type="datetimeFigureOut">
              <a:rPr lang="en-US"/>
              <a:pPr>
                <a:defRPr/>
              </a:pPr>
              <a:t>9/2/2009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6DB5B-822F-4343-8F08-F4FAC2AF26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6A7BC-F7AC-489F-9BD6-E69297234619}" type="datetimeFigureOut">
              <a:rPr lang="en-US"/>
              <a:pPr>
                <a:defRPr/>
              </a:pPr>
              <a:t>9/2/2009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4AEBC-0F6F-437D-BFDB-6B521CA2A8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CA6C1D-229C-4422-A424-42CB51E929BB}" type="datetimeFigureOut">
              <a:rPr lang="en-US"/>
              <a:pPr>
                <a:defRPr/>
              </a:pPr>
              <a:t>9/2/2009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C308E3-AB5A-4A70-B30E-3286EF6FCC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06DBAF3-2A22-41AB-BECE-0F13B07A2DA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5CBD0FB-D51E-4741-8A06-C0F6A4023A7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32D923CC-F5B1-4FD5-8C72-F247B014C33F}"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381117-8FE1-4888-BF7B-DE1B46DCA3C0}" type="datetimeFigureOut">
              <a:rPr lang="en-US"/>
              <a:pPr>
                <a:defRPr/>
              </a:pPr>
              <a:t>9/2/2009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3642B-F48F-406C-9B17-3BB57EA1C8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D2245F-47B7-475C-B45F-420108C51190}" type="datetimeFigureOut">
              <a:rPr lang="en-US"/>
              <a:pPr>
                <a:defRPr/>
              </a:pPr>
              <a:t>9/2/2009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CFA3D2-49C5-4E0A-8F5D-77DE17CEF5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6F4ACA-FB6F-4879-9E06-02674B3C42C7}" type="datetimeFigureOut">
              <a:rPr lang="en-US"/>
              <a:pPr>
                <a:defRPr/>
              </a:pPr>
              <a:t>9/2/2009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0355F-F4A1-45FB-A0BD-2CF4119C7F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7B4000-7470-447F-BECD-1C7231808194}" type="datetimeFigureOut">
              <a:rPr lang="en-US"/>
              <a:pPr>
                <a:defRPr/>
              </a:pPr>
              <a:t>9/2/2009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6DF96E-2A63-413C-8A91-2F7739B370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932D5D-43FA-475A-9314-BF334C319DA1}" type="datetimeFigureOut">
              <a:rPr lang="en-US"/>
              <a:pPr>
                <a:defRPr/>
              </a:pPr>
              <a:t>9/2/2009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9AA83C-A699-458E-AB43-2C7A4BDC1F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710A81-4CF6-4F8E-8E7A-F74526F0184F}" type="datetimeFigureOut">
              <a:rPr lang="en-US"/>
              <a:pPr>
                <a:defRPr/>
              </a:pPr>
              <a:t>9/2/2009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3ADCA0-FC37-411C-9487-C04EA76317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A9CAD1-09B7-4E92-8974-301832BF9867}" type="datetimeFigureOut">
              <a:rPr lang="en-US"/>
              <a:pPr>
                <a:defRPr/>
              </a:pPr>
              <a:t>9/2/2009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AC1C6E-31FF-420A-8328-2A66C313D1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4ED266-6332-40E6-9F76-E6B567279679}" type="datetimeFigureOut">
              <a:rPr lang="en-US"/>
              <a:pPr>
                <a:defRPr/>
              </a:pPr>
              <a:t>9/2/2009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9476E3-34EC-4B19-AB5E-C07F3C6B65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39C13C-B9BE-44AB-BE4F-8025C8E7EE05}" type="datetimeFigureOut">
              <a:rPr lang="en-US"/>
              <a:pPr>
                <a:defRPr/>
              </a:pPr>
              <a:t>9/2/2009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E40BCC-6AFD-4AE6-93CD-A9FE677C4A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1447800" y="5638800"/>
            <a:ext cx="6400800" cy="1752600"/>
          </a:xfrm>
        </p:spPr>
        <p:txBody>
          <a:bodyPr/>
          <a:lstStyle/>
          <a:p>
            <a:pPr eaLnBrk="1" hangingPunct="1">
              <a:buFont typeface="Wingdings 2" pitchFamily="18" charset="2"/>
              <a:buNone/>
            </a:pPr>
            <a:r>
              <a:rPr lang="en-US" sz="4400" b="1" smtClean="0">
                <a:solidFill>
                  <a:schemeClr val="tx1"/>
                </a:solidFill>
                <a:latin typeface="Curlz MT" pitchFamily="82" charset="0"/>
              </a:rPr>
              <a:t>India in The 20</a:t>
            </a:r>
            <a:r>
              <a:rPr lang="en-US" sz="4400" b="1" baseline="30000" smtClean="0">
                <a:solidFill>
                  <a:schemeClr val="tx1"/>
                </a:solidFill>
                <a:latin typeface="Curlz MT" pitchFamily="82" charset="0"/>
              </a:rPr>
              <a:t>th</a:t>
            </a:r>
            <a:r>
              <a:rPr lang="en-US" sz="4400" b="1" smtClean="0">
                <a:solidFill>
                  <a:schemeClr val="tx1"/>
                </a:solidFill>
                <a:latin typeface="Curlz MT" pitchFamily="82" charset="0"/>
              </a:rPr>
              <a:t> Century</a:t>
            </a:r>
          </a:p>
        </p:txBody>
      </p:sp>
      <p:pic>
        <p:nvPicPr>
          <p:cNvPr id="5123" name="Picture 1" descr="http://dept.kent.edu/museum/exhibit/india/india7.jpg"/>
          <p:cNvPicPr>
            <a:picLocks noChangeAspect="1" noChangeArrowheads="1"/>
          </p:cNvPicPr>
          <p:nvPr/>
        </p:nvPicPr>
        <p:blipFill>
          <a:blip r:embed="rId2"/>
          <a:srcRect/>
          <a:stretch>
            <a:fillRect/>
          </a:stretch>
        </p:blipFill>
        <p:spPr bwMode="auto">
          <a:xfrm>
            <a:off x="1143000" y="838200"/>
            <a:ext cx="7140575" cy="473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304800"/>
            <a:ext cx="7315200" cy="838200"/>
          </a:xfrm>
        </p:spPr>
        <p:txBody>
          <a:bodyPr anchor="t"/>
          <a:lstStyle/>
          <a:p>
            <a:pPr eaLnBrk="1" hangingPunct="1">
              <a:defRPr/>
            </a:pPr>
            <a:r>
              <a:rPr lang="en-US" sz="4800" b="1">
                <a:solidFill>
                  <a:srgbClr val="CC3300"/>
                </a:solidFill>
                <a:effectLst>
                  <a:outerShdw blurRad="38100" dist="38100" dir="2700000" algn="tl">
                    <a:srgbClr val="C0C0C0"/>
                  </a:outerShdw>
                </a:effectLst>
                <a:latin typeface="Samarkan" pitchFamily="34" charset="0"/>
              </a:rPr>
              <a:t>Lady Curzon, 1904</a:t>
            </a:r>
            <a:endParaRPr lang="en-US" b="1">
              <a:solidFill>
                <a:srgbClr val="CC3300"/>
              </a:solidFill>
              <a:effectLst>
                <a:outerShdw blurRad="38100" dist="38100" dir="2700000" algn="tl">
                  <a:srgbClr val="C0C0C0"/>
                </a:outerShdw>
              </a:effectLst>
              <a:latin typeface="Samarkan" pitchFamily="34" charset="0"/>
            </a:endParaRPr>
          </a:p>
        </p:txBody>
      </p:sp>
      <p:pic>
        <p:nvPicPr>
          <p:cNvPr id="14339" name="Picture 3" descr="1904LadyCurzon1"/>
          <p:cNvPicPr>
            <a:picLocks noGrp="1" noChangeAspect="1" noChangeArrowheads="1"/>
          </p:cNvPicPr>
          <p:nvPr>
            <p:ph idx="1"/>
          </p:nvPr>
        </p:nvPicPr>
        <p:blipFill>
          <a:blip r:embed="rId2">
            <a:lum contrast="6000"/>
          </a:blip>
          <a:srcRect/>
          <a:stretch>
            <a:fillRect/>
          </a:stretch>
        </p:blipFill>
        <p:spPr>
          <a:xfrm>
            <a:off x="1676400" y="1828800"/>
            <a:ext cx="7086600" cy="3765550"/>
          </a:xfrm>
          <a:noFill/>
          <a:ln>
            <a:solidFill>
              <a:srgbClr val="000066"/>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Impact of British Rule in India</a:t>
            </a:r>
          </a:p>
        </p:txBody>
      </p:sp>
      <p:sp>
        <p:nvSpPr>
          <p:cNvPr id="18435" name="Content Placeholder 4"/>
          <p:cNvSpPr>
            <a:spLocks noGrp="1"/>
          </p:cNvSpPr>
          <p:nvPr>
            <p:ph idx="1"/>
          </p:nvPr>
        </p:nvSpPr>
        <p:spPr>
          <a:xfrm>
            <a:off x="762000" y="3352800"/>
            <a:ext cx="7924800" cy="1676400"/>
          </a:xfrm>
          <a:ln>
            <a:solidFill>
              <a:schemeClr val="tx1"/>
            </a:solidFill>
          </a:ln>
        </p:spPr>
        <p:txBody>
          <a:bodyPr/>
          <a:lstStyle/>
          <a:p>
            <a:pPr>
              <a:buFont typeface="Wingdings" pitchFamily="2" charset="2"/>
              <a:buNone/>
              <a:defRPr/>
            </a:pPr>
            <a:r>
              <a:rPr lang="en-US" sz="2000" b="1" dirty="0" smtClean="0"/>
              <a:t>Positive Effects</a:t>
            </a:r>
          </a:p>
          <a:p>
            <a:pPr>
              <a:spcBef>
                <a:spcPct val="0"/>
              </a:spcBef>
              <a:spcAft>
                <a:spcPts val="100"/>
              </a:spcAft>
              <a:buFont typeface="Wingdings" pitchFamily="2" charset="2"/>
              <a:buNone/>
              <a:defRPr/>
            </a:pPr>
            <a:r>
              <a:rPr lang="en-US" sz="1600" dirty="0" smtClean="0"/>
              <a:t>A huge </a:t>
            </a:r>
            <a:r>
              <a:rPr lang="en-US" sz="1600" dirty="0" smtClean="0">
                <a:solidFill>
                  <a:srgbClr val="FF0000"/>
                </a:solidFill>
                <a:effectLst>
                  <a:outerShdw blurRad="38100" dist="38100" dir="2700000" algn="tl">
                    <a:srgbClr val="000000">
                      <a:alpha val="43137"/>
                    </a:srgbClr>
                  </a:outerShdw>
                </a:effectLst>
              </a:rPr>
              <a:t>railroad</a:t>
            </a:r>
            <a:r>
              <a:rPr lang="en-US" sz="1600" dirty="0" smtClean="0"/>
              <a:t> system was placed in India by the British, making </a:t>
            </a:r>
            <a:r>
              <a:rPr lang="en-US" sz="1600" dirty="0" smtClean="0">
                <a:solidFill>
                  <a:srgbClr val="FF0000"/>
                </a:solidFill>
                <a:effectLst>
                  <a:outerShdw blurRad="38100" dist="38100" dir="2700000" algn="tl">
                    <a:srgbClr val="000000">
                      <a:alpha val="43137"/>
                    </a:srgbClr>
                  </a:outerShdw>
                </a:effectLst>
              </a:rPr>
              <a:t>trade</a:t>
            </a:r>
            <a:r>
              <a:rPr lang="en-US" sz="1600" dirty="0" smtClean="0"/>
              <a:t> much more </a:t>
            </a:r>
          </a:p>
          <a:p>
            <a:pPr>
              <a:spcBef>
                <a:spcPct val="0"/>
              </a:spcBef>
              <a:spcAft>
                <a:spcPts val="100"/>
              </a:spcAft>
              <a:buFont typeface="Wingdings" pitchFamily="2" charset="2"/>
              <a:buNone/>
              <a:defRPr/>
            </a:pPr>
            <a:r>
              <a:rPr lang="en-US" sz="1600" dirty="0" smtClean="0"/>
              <a:t>efficient and brought together regions. The British modernized India by creating </a:t>
            </a:r>
          </a:p>
          <a:p>
            <a:pPr>
              <a:spcBef>
                <a:spcPct val="0"/>
              </a:spcBef>
              <a:spcAft>
                <a:spcPts val="100"/>
              </a:spcAft>
              <a:buFont typeface="Wingdings" pitchFamily="2" charset="2"/>
              <a:buNone/>
              <a:defRPr/>
            </a:pPr>
            <a:r>
              <a:rPr lang="en-US" sz="1600" dirty="0" smtClean="0">
                <a:solidFill>
                  <a:srgbClr val="FF0000"/>
                </a:solidFill>
                <a:effectLst>
                  <a:outerShdw blurRad="38100" dist="38100" dir="2700000" algn="tl">
                    <a:srgbClr val="000000">
                      <a:alpha val="43137"/>
                    </a:srgbClr>
                  </a:outerShdw>
                </a:effectLst>
              </a:rPr>
              <a:t>telegraph</a:t>
            </a:r>
            <a:r>
              <a:rPr lang="en-US" sz="1600" dirty="0" smtClean="0"/>
              <a:t>, telephone, bridges, modern roads, canals and improving </a:t>
            </a:r>
            <a:r>
              <a:rPr lang="en-US" sz="1600" dirty="0" smtClean="0">
                <a:solidFill>
                  <a:srgbClr val="FF0000"/>
                </a:solidFill>
                <a:effectLst>
                  <a:outerShdw blurRad="38100" dist="38100" dir="2700000" algn="tl">
                    <a:srgbClr val="000000">
                      <a:alpha val="43137"/>
                    </a:srgbClr>
                  </a:outerShdw>
                </a:effectLst>
              </a:rPr>
              <a:t>public health</a:t>
            </a:r>
            <a:r>
              <a:rPr lang="en-US" sz="1600" dirty="0" smtClean="0"/>
              <a:t>. </a:t>
            </a:r>
          </a:p>
          <a:p>
            <a:pPr>
              <a:spcBef>
                <a:spcPct val="0"/>
              </a:spcBef>
              <a:spcAft>
                <a:spcPts val="100"/>
              </a:spcAft>
              <a:buFont typeface="Wingdings" pitchFamily="2" charset="2"/>
              <a:buNone/>
              <a:defRPr/>
            </a:pPr>
            <a:r>
              <a:rPr lang="en-US" sz="1600" dirty="0" smtClean="0"/>
              <a:t>Schools and colleges are founded. They also helped put an end to local </a:t>
            </a:r>
            <a:r>
              <a:rPr lang="en-US" sz="1600" dirty="0" smtClean="0">
                <a:solidFill>
                  <a:srgbClr val="FF0000"/>
                </a:solidFill>
                <a:effectLst>
                  <a:outerShdw blurRad="38100" dist="38100" dir="2700000" algn="tl">
                    <a:srgbClr val="000000">
                      <a:alpha val="43137"/>
                    </a:srgbClr>
                  </a:outerShdw>
                </a:effectLst>
              </a:rPr>
              <a:t>warfare.</a:t>
            </a:r>
          </a:p>
          <a:p>
            <a:pPr>
              <a:buFont typeface="Wingdings" pitchFamily="2" charset="2"/>
              <a:buNone/>
              <a:defRPr/>
            </a:pPr>
            <a:endParaRPr lang="en-US" sz="2000" dirty="0" smtClean="0"/>
          </a:p>
        </p:txBody>
      </p:sp>
      <p:sp>
        <p:nvSpPr>
          <p:cNvPr id="6" name="Content Placeholder 4"/>
          <p:cNvSpPr txBox="1">
            <a:spLocks/>
          </p:cNvSpPr>
          <p:nvPr/>
        </p:nvSpPr>
        <p:spPr bwMode="auto">
          <a:xfrm>
            <a:off x="762000" y="5029200"/>
            <a:ext cx="7924800" cy="1676400"/>
          </a:xfrm>
          <a:prstGeom prst="rect">
            <a:avLst/>
          </a:prstGeom>
          <a:noFill/>
          <a:ln w="9525">
            <a:solidFill>
              <a:schemeClr val="tx1"/>
            </a:solidFill>
            <a:miter lim="800000"/>
            <a:headEnd/>
            <a:tailEnd/>
          </a:ln>
        </p:spPr>
        <p:txBody>
          <a:bodyPr/>
          <a:lstStyle/>
          <a:p>
            <a:pPr marL="342900" indent="-342900" eaLnBrk="0" hangingPunct="0">
              <a:spcBef>
                <a:spcPct val="20000"/>
              </a:spcBef>
              <a:buClr>
                <a:schemeClr val="folHlink"/>
              </a:buClr>
              <a:buSzPct val="90000"/>
              <a:defRPr/>
            </a:pPr>
            <a:r>
              <a:rPr lang="en-US" sz="2000" b="1" kern="0" dirty="0">
                <a:latin typeface="+mn-lt"/>
              </a:rPr>
              <a:t>Negative Effects</a:t>
            </a:r>
          </a:p>
          <a:p>
            <a:pPr marL="342900" indent="-342900" eaLnBrk="0" hangingPunct="0">
              <a:spcBef>
                <a:spcPts val="0"/>
              </a:spcBef>
              <a:spcAft>
                <a:spcPts val="100"/>
              </a:spcAft>
              <a:buClr>
                <a:schemeClr val="folHlink"/>
              </a:buClr>
              <a:buSzPct val="90000"/>
              <a:defRPr/>
            </a:pPr>
            <a:r>
              <a:rPr lang="en-US" sz="1600" kern="0" dirty="0">
                <a:latin typeface="+mn-lt"/>
              </a:rPr>
              <a:t>The British held almost all political and economic </a:t>
            </a:r>
            <a:r>
              <a:rPr lang="en-US" sz="1600" kern="0" dirty="0">
                <a:solidFill>
                  <a:srgbClr val="FF0000"/>
                </a:solidFill>
                <a:effectLst>
                  <a:outerShdw blurRad="38100" dist="38100" dir="2700000" algn="tl">
                    <a:srgbClr val="000000">
                      <a:alpha val="43137"/>
                    </a:srgbClr>
                  </a:outerShdw>
                </a:effectLst>
                <a:latin typeface="+mn-lt"/>
              </a:rPr>
              <a:t>power </a:t>
            </a:r>
            <a:r>
              <a:rPr lang="en-US" sz="1600" kern="0" dirty="0">
                <a:latin typeface="+mn-lt"/>
              </a:rPr>
              <a:t>and set restrictions on</a:t>
            </a:r>
            <a:r>
              <a:rPr lang="en-US" sz="1600" kern="0" dirty="0">
                <a:solidFill>
                  <a:srgbClr val="FF0000"/>
                </a:solidFill>
                <a:effectLst>
                  <a:outerShdw blurRad="38100" dist="38100" dir="2700000" algn="tl">
                    <a:srgbClr val="000000">
                      <a:alpha val="43137"/>
                    </a:srgbClr>
                  </a:outerShdw>
                </a:effectLst>
                <a:latin typeface="+mn-lt"/>
              </a:rPr>
              <a:t> Indian </a:t>
            </a:r>
          </a:p>
          <a:p>
            <a:pPr marL="342900" indent="-342900" eaLnBrk="0" hangingPunct="0">
              <a:spcBef>
                <a:spcPts val="0"/>
              </a:spcBef>
              <a:spcAft>
                <a:spcPts val="100"/>
              </a:spcAft>
              <a:buClr>
                <a:schemeClr val="folHlink"/>
              </a:buClr>
              <a:buSzPct val="90000"/>
              <a:defRPr/>
            </a:pPr>
            <a:r>
              <a:rPr lang="en-US" sz="1600" kern="0" dirty="0">
                <a:solidFill>
                  <a:srgbClr val="FF0000"/>
                </a:solidFill>
                <a:effectLst>
                  <a:outerShdw blurRad="38100" dist="38100" dir="2700000" algn="tl">
                    <a:srgbClr val="000000">
                      <a:alpha val="43137"/>
                    </a:srgbClr>
                  </a:outerShdw>
                </a:effectLst>
                <a:latin typeface="+mn-lt"/>
              </a:rPr>
              <a:t>owned</a:t>
            </a:r>
            <a:r>
              <a:rPr lang="en-US" sz="1600" kern="0" dirty="0">
                <a:latin typeface="+mn-lt"/>
              </a:rPr>
              <a:t> industries. Many villagers lost self- sufficiency due to the British enforcing </a:t>
            </a:r>
            <a:r>
              <a:rPr lang="en-US" sz="1600" kern="0" dirty="0">
                <a:solidFill>
                  <a:srgbClr val="FF0000"/>
                </a:solidFill>
                <a:effectLst>
                  <a:outerShdw blurRad="38100" dist="38100" dir="2700000" algn="tl">
                    <a:srgbClr val="000000">
                      <a:alpha val="43137"/>
                    </a:srgbClr>
                  </a:outerShdw>
                </a:effectLst>
                <a:latin typeface="+mn-lt"/>
              </a:rPr>
              <a:t>cash </a:t>
            </a:r>
          </a:p>
          <a:p>
            <a:pPr marL="342900" indent="-342900" eaLnBrk="0" hangingPunct="0">
              <a:spcBef>
                <a:spcPts val="0"/>
              </a:spcBef>
              <a:spcAft>
                <a:spcPts val="100"/>
              </a:spcAft>
              <a:buClr>
                <a:schemeClr val="folHlink"/>
              </a:buClr>
              <a:buSzPct val="90000"/>
              <a:defRPr/>
            </a:pPr>
            <a:r>
              <a:rPr lang="en-US" sz="1600" kern="0" dirty="0">
                <a:solidFill>
                  <a:srgbClr val="FF0000"/>
                </a:solidFill>
                <a:effectLst>
                  <a:outerShdw blurRad="38100" dist="38100" dir="2700000" algn="tl">
                    <a:srgbClr val="000000">
                      <a:alpha val="43137"/>
                    </a:srgbClr>
                  </a:outerShdw>
                </a:effectLst>
                <a:latin typeface="+mn-lt"/>
              </a:rPr>
              <a:t>crops. </a:t>
            </a:r>
            <a:r>
              <a:rPr lang="en-US" sz="1600" kern="0" dirty="0">
                <a:latin typeface="+mn-lt"/>
              </a:rPr>
              <a:t>Most British carried </a:t>
            </a:r>
            <a:r>
              <a:rPr lang="en-US" sz="1600" kern="0" dirty="0">
                <a:solidFill>
                  <a:srgbClr val="FF0000"/>
                </a:solidFill>
                <a:effectLst>
                  <a:outerShdw blurRad="38100" dist="38100" dir="2700000" algn="tl">
                    <a:srgbClr val="000000">
                      <a:alpha val="43137"/>
                    </a:srgbClr>
                  </a:outerShdw>
                </a:effectLst>
                <a:latin typeface="+mn-lt"/>
              </a:rPr>
              <a:t>racist</a:t>
            </a:r>
            <a:r>
              <a:rPr lang="en-US" sz="1600" kern="0" dirty="0">
                <a:latin typeface="+mn-lt"/>
              </a:rPr>
              <a:t> attitudes towards the Indians in the country, and </a:t>
            </a:r>
          </a:p>
          <a:p>
            <a:pPr marL="342900" indent="-342900" eaLnBrk="0" hangingPunct="0">
              <a:spcBef>
                <a:spcPts val="0"/>
              </a:spcBef>
              <a:spcAft>
                <a:spcPts val="100"/>
              </a:spcAft>
              <a:buClr>
                <a:schemeClr val="folHlink"/>
              </a:buClr>
              <a:buSzPct val="90000"/>
              <a:defRPr/>
            </a:pPr>
            <a:r>
              <a:rPr lang="en-US" sz="1600" kern="0" dirty="0">
                <a:latin typeface="+mn-lt"/>
              </a:rPr>
              <a:t>adopted policies which did not abide by many </a:t>
            </a:r>
            <a:r>
              <a:rPr lang="en-US" sz="1600" kern="0" dirty="0">
                <a:solidFill>
                  <a:srgbClr val="FF0000"/>
                </a:solidFill>
                <a:effectLst>
                  <a:outerShdw blurRad="38100" dist="38100" dir="2700000" algn="tl">
                    <a:srgbClr val="000000">
                      <a:alpha val="43137"/>
                    </a:srgbClr>
                  </a:outerShdw>
                </a:effectLst>
                <a:latin typeface="+mn-lt"/>
              </a:rPr>
              <a:t>religious </a:t>
            </a:r>
            <a:r>
              <a:rPr lang="en-US" sz="1600" kern="0" dirty="0">
                <a:latin typeface="+mn-lt"/>
              </a:rPr>
              <a:t>practices in India.  Traditional </a:t>
            </a:r>
          </a:p>
          <a:p>
            <a:pPr marL="342900" indent="-342900" eaLnBrk="0" hangingPunct="0">
              <a:spcBef>
                <a:spcPts val="0"/>
              </a:spcBef>
              <a:spcAft>
                <a:spcPts val="100"/>
              </a:spcAft>
              <a:buClr>
                <a:schemeClr val="folHlink"/>
              </a:buClr>
              <a:buSzPct val="90000"/>
              <a:defRPr/>
            </a:pPr>
            <a:r>
              <a:rPr lang="en-US" sz="1600" kern="0" dirty="0">
                <a:latin typeface="+mn-lt"/>
              </a:rPr>
              <a:t>Indian life was threatened due to British superiority. </a:t>
            </a:r>
          </a:p>
          <a:p>
            <a:pPr marL="342900" indent="-342900" eaLnBrk="0" hangingPunct="0">
              <a:spcBef>
                <a:spcPct val="20000"/>
              </a:spcBef>
              <a:buClr>
                <a:schemeClr val="folHlink"/>
              </a:buClr>
              <a:buSzPct val="90000"/>
              <a:defRPr/>
            </a:pPr>
            <a:endParaRPr lang="en-US" sz="2000" kern="0" dirty="0">
              <a:latin typeface="+mn-lt"/>
            </a:endParaRPr>
          </a:p>
          <a:p>
            <a:pPr marL="342900" indent="-342900" eaLnBrk="0" hangingPunct="0">
              <a:spcBef>
                <a:spcPct val="20000"/>
              </a:spcBef>
              <a:buClr>
                <a:schemeClr val="folHlink"/>
              </a:buClr>
              <a:buSzPct val="90000"/>
              <a:defRPr/>
            </a:pPr>
            <a:endParaRPr lang="en-US" sz="2000" kern="0" dirty="0">
              <a:latin typeface="+mn-lt"/>
            </a:endParaRPr>
          </a:p>
        </p:txBody>
      </p:sp>
      <p:sp>
        <p:nvSpPr>
          <p:cNvPr id="7" name="Content Placeholder 4"/>
          <p:cNvSpPr txBox="1">
            <a:spLocks/>
          </p:cNvSpPr>
          <p:nvPr/>
        </p:nvSpPr>
        <p:spPr bwMode="auto">
          <a:xfrm>
            <a:off x="762000" y="1676400"/>
            <a:ext cx="7924800" cy="1676400"/>
          </a:xfrm>
          <a:prstGeom prst="rect">
            <a:avLst/>
          </a:prstGeom>
          <a:noFill/>
          <a:ln w="9525">
            <a:solidFill>
              <a:schemeClr val="tx1"/>
            </a:solidFill>
            <a:miter lim="800000"/>
            <a:headEnd/>
            <a:tailEnd/>
          </a:ln>
        </p:spPr>
        <p:txBody>
          <a:bodyPr/>
          <a:lstStyle/>
          <a:p>
            <a:pPr marL="342900" indent="-342900" eaLnBrk="0" hangingPunct="0">
              <a:spcBef>
                <a:spcPct val="20000"/>
              </a:spcBef>
              <a:buClr>
                <a:schemeClr val="folHlink"/>
              </a:buClr>
              <a:buSzPct val="90000"/>
              <a:defRPr/>
            </a:pPr>
            <a:r>
              <a:rPr lang="en-US" sz="2000" b="1" kern="0" dirty="0">
                <a:latin typeface="+mn-lt"/>
              </a:rPr>
              <a:t>Policies and Regulation</a:t>
            </a:r>
          </a:p>
          <a:p>
            <a:pPr marL="342900" indent="-342900" eaLnBrk="0" hangingPunct="0">
              <a:spcBef>
                <a:spcPts val="0"/>
              </a:spcBef>
              <a:spcAft>
                <a:spcPts val="100"/>
              </a:spcAft>
              <a:buClr>
                <a:schemeClr val="folHlink"/>
              </a:buClr>
              <a:buSzPct val="90000"/>
              <a:defRPr/>
            </a:pPr>
            <a:r>
              <a:rPr lang="en-US" sz="1600" kern="0" dirty="0">
                <a:latin typeface="+mn-lt"/>
              </a:rPr>
              <a:t>At first the East India Company ruled with little interference from the British </a:t>
            </a:r>
          </a:p>
          <a:p>
            <a:pPr marL="342900" indent="-342900" eaLnBrk="0" hangingPunct="0">
              <a:spcBef>
                <a:spcPts val="0"/>
              </a:spcBef>
              <a:spcAft>
                <a:spcPts val="100"/>
              </a:spcAft>
              <a:buClr>
                <a:schemeClr val="folHlink"/>
              </a:buClr>
              <a:buSzPct val="90000"/>
              <a:defRPr/>
            </a:pPr>
            <a:r>
              <a:rPr lang="en-US" sz="1600" kern="0" dirty="0">
                <a:latin typeface="+mn-lt"/>
              </a:rPr>
              <a:t>government until the 19</a:t>
            </a:r>
            <a:r>
              <a:rPr lang="en-US" sz="1600" kern="0" baseline="30000" dirty="0">
                <a:latin typeface="+mn-lt"/>
              </a:rPr>
              <a:t>th</a:t>
            </a:r>
            <a:r>
              <a:rPr lang="en-US" sz="1600" kern="0" dirty="0">
                <a:latin typeface="+mn-lt"/>
              </a:rPr>
              <a:t> century. The company employed its own army and even had </a:t>
            </a:r>
          </a:p>
          <a:p>
            <a:pPr marL="342900" indent="-342900" eaLnBrk="0" hangingPunct="0">
              <a:spcBef>
                <a:spcPts val="0"/>
              </a:spcBef>
              <a:spcAft>
                <a:spcPts val="100"/>
              </a:spcAft>
              <a:buClr>
                <a:schemeClr val="folHlink"/>
              </a:buClr>
              <a:buSzPct val="90000"/>
              <a:defRPr/>
            </a:pPr>
            <a:r>
              <a:rPr lang="en-US" sz="1600" kern="0" dirty="0">
                <a:latin typeface="+mn-lt"/>
              </a:rPr>
              <a:t>an internal government structure. The British used India for the gain of Britain’s </a:t>
            </a:r>
          </a:p>
          <a:p>
            <a:pPr marL="342900" indent="-342900" eaLnBrk="0" hangingPunct="0">
              <a:spcBef>
                <a:spcPts val="0"/>
              </a:spcBef>
              <a:spcAft>
                <a:spcPts val="100"/>
              </a:spcAft>
              <a:buClr>
                <a:schemeClr val="folHlink"/>
              </a:buClr>
              <a:buSzPct val="90000"/>
              <a:defRPr/>
            </a:pPr>
            <a:r>
              <a:rPr lang="en-US" sz="1600" kern="0" dirty="0">
                <a:latin typeface="+mn-lt"/>
              </a:rPr>
              <a:t>Economy, and set up restrictions that didn’t allow India to operate on its own.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3"/>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fade">
                                      <p:cBhvr>
                                        <p:cTn id="19" dur="2000"/>
                                        <p:tgtEl>
                                          <p:spTgt spid="184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667000" y="1295400"/>
            <a:ext cx="5105400" cy="4114800"/>
          </a:xfrm>
          <a:prstGeom prst="rect">
            <a:avLst/>
          </a:prstGeom>
        </p:spPr>
        <p:txBody>
          <a:bodyPr wrap="none" fromWordArt="1">
            <a:prstTxWarp prst="textPlain">
              <a:avLst>
                <a:gd name="adj" fmla="val 50000"/>
              </a:avLst>
            </a:prstTxWarp>
          </a:bodyPr>
          <a:lstStyle/>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The</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Rise of</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Indian</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Nationalism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457200" y="304800"/>
            <a:ext cx="8153400" cy="990600"/>
          </a:xfrm>
          <a:prstGeom prst="rect">
            <a:avLst/>
          </a:prstGeom>
        </p:spPr>
        <p:txBody>
          <a:bodyPr wrap="none" fromWordArt="1">
            <a:prstTxWarp prst="textPlain">
              <a:avLst>
                <a:gd name="adj" fmla="val 50000"/>
              </a:avLst>
            </a:prstTxWarp>
          </a:bodyPr>
          <a:lstStyle/>
          <a:p>
            <a:pPr algn="ctr"/>
            <a:r>
              <a:rPr lang="en-US" sz="3600" i="1" kern="10">
                <a:ln w="9525" cap="sq">
                  <a:solidFill>
                    <a:srgbClr val="000000"/>
                  </a:solidFill>
                  <a:round/>
                  <a:headEnd type="none" w="sm" len="sm"/>
                  <a:tailEnd type="none" w="sm" len="sm"/>
                </a:ln>
                <a:effectLst>
                  <a:outerShdw dist="35921" dir="2700000" algn="ctr" rotWithShape="0">
                    <a:srgbClr val="808080"/>
                  </a:outerShdw>
                </a:effectLst>
                <a:latin typeface="HogwartsWizard"/>
              </a:rPr>
              <a:t>You knew it was going to happen…</a:t>
            </a:r>
          </a:p>
        </p:txBody>
      </p:sp>
      <p:sp>
        <p:nvSpPr>
          <p:cNvPr id="17411" name="TextBox 2"/>
          <p:cNvSpPr txBox="1">
            <a:spLocks noChangeArrowheads="1"/>
          </p:cNvSpPr>
          <p:nvPr/>
        </p:nvSpPr>
        <p:spPr bwMode="auto">
          <a:xfrm>
            <a:off x="0" y="1676400"/>
            <a:ext cx="9144000" cy="3600450"/>
          </a:xfrm>
          <a:prstGeom prst="rect">
            <a:avLst/>
          </a:prstGeom>
          <a:noFill/>
          <a:ln w="9525">
            <a:noFill/>
            <a:miter lim="800000"/>
            <a:headEnd/>
            <a:tailEnd/>
          </a:ln>
        </p:spPr>
        <p:txBody>
          <a:bodyPr>
            <a:spAutoFit/>
          </a:bodyPr>
          <a:lstStyle/>
          <a:p>
            <a:endParaRPr lang="en-US" sz="2000" b="1">
              <a:latin typeface="Calibri" pitchFamily="34" charset="0"/>
            </a:endParaRPr>
          </a:p>
          <a:p>
            <a:pPr>
              <a:buFont typeface="Arial" pitchFamily="34" charset="0"/>
              <a:buChar char="•"/>
            </a:pPr>
            <a:r>
              <a:rPr lang="en-US" sz="2800" b="1">
                <a:latin typeface="Calibri" pitchFamily="34" charset="0"/>
              </a:rPr>
              <a:t>By the late 1800s, many Indians began to </a:t>
            </a:r>
          </a:p>
          <a:p>
            <a:r>
              <a:rPr lang="en-US" sz="2800" b="1">
                <a:latin typeface="Calibri" pitchFamily="34" charset="0"/>
              </a:rPr>
              <a:t>question the </a:t>
            </a:r>
            <a:r>
              <a:rPr lang="en-US" sz="2800" b="1" u="sng">
                <a:solidFill>
                  <a:srgbClr val="FF0000"/>
                </a:solidFill>
                <a:latin typeface="Calibri" pitchFamily="34" charset="0"/>
              </a:rPr>
              <a:t>intentions</a:t>
            </a:r>
            <a:r>
              <a:rPr lang="en-US" sz="2800" b="1">
                <a:latin typeface="Calibri" pitchFamily="34" charset="0"/>
              </a:rPr>
              <a:t> of the British.</a:t>
            </a:r>
          </a:p>
          <a:p>
            <a:endParaRPr lang="en-US" sz="2000" b="1">
              <a:latin typeface="Calibri" pitchFamily="34" charset="0"/>
            </a:endParaRPr>
          </a:p>
          <a:p>
            <a:pPr>
              <a:buFont typeface="Arial" pitchFamily="34" charset="0"/>
              <a:buChar char="•"/>
            </a:pPr>
            <a:r>
              <a:rPr lang="en-US" sz="2800" b="1">
                <a:latin typeface="Calibri" pitchFamily="34" charset="0"/>
              </a:rPr>
              <a:t>A group of Indians created the Indian National Congress   (sound familiar???)</a:t>
            </a:r>
          </a:p>
          <a:p>
            <a:pPr>
              <a:buFont typeface="Arial" pitchFamily="34" charset="0"/>
              <a:buChar char="•"/>
            </a:pPr>
            <a:endParaRPr lang="en-US" sz="2000" b="1">
              <a:latin typeface="Calibri" pitchFamily="34" charset="0"/>
            </a:endParaRPr>
          </a:p>
          <a:p>
            <a:pPr>
              <a:buFont typeface="Arial" pitchFamily="34" charset="0"/>
              <a:buChar char="•"/>
            </a:pPr>
            <a:r>
              <a:rPr lang="en-US" sz="2800" b="1">
                <a:latin typeface="Calibri" pitchFamily="34" charset="0"/>
              </a:rPr>
              <a:t>More and more Indians began to </a:t>
            </a:r>
          </a:p>
          <a:p>
            <a:r>
              <a:rPr lang="en-US" sz="2800" b="1">
                <a:latin typeface="Calibri" pitchFamily="34" charset="0"/>
              </a:rPr>
              <a:t>demand </a:t>
            </a:r>
            <a:r>
              <a:rPr lang="en-US" sz="2800" b="1" u="sng">
                <a:solidFill>
                  <a:srgbClr val="FF0000"/>
                </a:solidFill>
                <a:latin typeface="Calibri" pitchFamily="34" charset="0"/>
              </a:rPr>
              <a:t>independence</a:t>
            </a:r>
            <a:r>
              <a:rPr lang="en-US" sz="2800" b="1">
                <a:latin typeface="Calibri" pitchFamily="34" charset="0"/>
              </a:rPr>
              <a:t> from Britain.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Nationalism Surfaces in India:</a:t>
            </a:r>
            <a:br>
              <a:rPr lang="en-US" smtClean="0"/>
            </a:br>
            <a:r>
              <a:rPr lang="en-US" sz="2000" smtClean="0"/>
              <a:t>the Indian National Congress and Muslim League form</a:t>
            </a:r>
          </a:p>
        </p:txBody>
      </p:sp>
      <p:sp>
        <p:nvSpPr>
          <p:cNvPr id="18435" name="Text Box 6"/>
          <p:cNvSpPr txBox="1">
            <a:spLocks noChangeArrowheads="1"/>
          </p:cNvSpPr>
          <p:nvPr/>
        </p:nvSpPr>
        <p:spPr bwMode="auto">
          <a:xfrm>
            <a:off x="609600" y="1676400"/>
            <a:ext cx="8077200" cy="915988"/>
          </a:xfrm>
          <a:prstGeom prst="rect">
            <a:avLst/>
          </a:prstGeom>
          <a:noFill/>
          <a:ln w="9525">
            <a:noFill/>
            <a:miter lim="800000"/>
            <a:headEnd/>
            <a:tailEnd/>
          </a:ln>
        </p:spPr>
        <p:txBody>
          <a:bodyPr>
            <a:spAutoFit/>
          </a:bodyPr>
          <a:lstStyle/>
          <a:p>
            <a:pPr>
              <a:spcBef>
                <a:spcPct val="50000"/>
              </a:spcBef>
            </a:pPr>
            <a:r>
              <a:rPr lang="en-US"/>
              <a:t>Nationalist feelings began arising in the country due to modernization and the taking up of western ideas. It wasn’t long before the groups wanting to self govern themselves. Two Major Nationalist Groups formed:</a:t>
            </a:r>
          </a:p>
        </p:txBody>
      </p:sp>
      <p:sp>
        <p:nvSpPr>
          <p:cNvPr id="21508" name="Text Box 7"/>
          <p:cNvSpPr txBox="1">
            <a:spLocks noChangeArrowheads="1"/>
          </p:cNvSpPr>
          <p:nvPr/>
        </p:nvSpPr>
        <p:spPr bwMode="auto">
          <a:xfrm>
            <a:off x="609600" y="2819400"/>
            <a:ext cx="4038600" cy="1230313"/>
          </a:xfrm>
          <a:prstGeom prst="rect">
            <a:avLst/>
          </a:prstGeom>
          <a:noFill/>
          <a:ln w="9525">
            <a:noFill/>
            <a:miter lim="800000"/>
            <a:headEnd/>
            <a:tailEnd/>
          </a:ln>
        </p:spPr>
        <p:txBody>
          <a:bodyPr>
            <a:spAutoFit/>
          </a:bodyPr>
          <a:lstStyle/>
          <a:p>
            <a:pPr>
              <a:spcBef>
                <a:spcPct val="50000"/>
              </a:spcBef>
              <a:defRPr/>
            </a:pPr>
            <a:r>
              <a:rPr lang="en-US" b="1" dirty="0">
                <a:latin typeface="Arial" charset="0"/>
              </a:rPr>
              <a:t>The Indian National Congress</a:t>
            </a:r>
          </a:p>
          <a:p>
            <a:pPr>
              <a:spcBef>
                <a:spcPct val="50000"/>
              </a:spcBef>
              <a:defRPr/>
            </a:pPr>
            <a:r>
              <a:rPr lang="en-US" sz="1600" dirty="0">
                <a:latin typeface="Arial" charset="0"/>
              </a:rPr>
              <a:t>In 1885, the </a:t>
            </a:r>
            <a:r>
              <a:rPr lang="en-US" sz="1600" b="1" dirty="0">
                <a:solidFill>
                  <a:srgbClr val="FF0000"/>
                </a:solidFill>
                <a:effectLst>
                  <a:outerShdw blurRad="38100" dist="38100" dir="2700000" algn="tl">
                    <a:srgbClr val="000000">
                      <a:alpha val="43137"/>
                    </a:srgbClr>
                  </a:outerShdw>
                </a:effectLst>
                <a:latin typeface="Arial" charset="0"/>
              </a:rPr>
              <a:t>Indian National Congress </a:t>
            </a:r>
            <a:r>
              <a:rPr lang="en-US" sz="1600" dirty="0">
                <a:latin typeface="Arial" charset="0"/>
              </a:rPr>
              <a:t>formed- comprised mainly of Hindus wanting to break free from British rule.</a:t>
            </a:r>
          </a:p>
        </p:txBody>
      </p:sp>
      <p:sp>
        <p:nvSpPr>
          <p:cNvPr id="21509" name="Text Box 8"/>
          <p:cNvSpPr txBox="1">
            <a:spLocks noChangeArrowheads="1"/>
          </p:cNvSpPr>
          <p:nvPr/>
        </p:nvSpPr>
        <p:spPr bwMode="auto">
          <a:xfrm>
            <a:off x="4800600" y="2819400"/>
            <a:ext cx="4343400" cy="1892300"/>
          </a:xfrm>
          <a:prstGeom prst="rect">
            <a:avLst/>
          </a:prstGeom>
          <a:noFill/>
          <a:ln w="9525">
            <a:noFill/>
            <a:miter lim="800000"/>
            <a:headEnd/>
            <a:tailEnd/>
          </a:ln>
        </p:spPr>
        <p:txBody>
          <a:bodyPr>
            <a:spAutoFit/>
          </a:bodyPr>
          <a:lstStyle/>
          <a:p>
            <a:pPr>
              <a:spcBef>
                <a:spcPct val="50000"/>
              </a:spcBef>
              <a:defRPr/>
            </a:pPr>
            <a:r>
              <a:rPr lang="en-US" b="1" dirty="0">
                <a:latin typeface="Arial" charset="0"/>
              </a:rPr>
              <a:t>The Muslim League</a:t>
            </a:r>
          </a:p>
          <a:p>
            <a:pPr>
              <a:spcBef>
                <a:spcPct val="50000"/>
              </a:spcBef>
              <a:defRPr/>
            </a:pPr>
            <a:r>
              <a:rPr lang="en-US" sz="1600" dirty="0">
                <a:latin typeface="Arial" charset="0"/>
              </a:rPr>
              <a:t>In 1906, the </a:t>
            </a:r>
            <a:r>
              <a:rPr lang="en-US" sz="1600" b="1" u="sng" dirty="0">
                <a:solidFill>
                  <a:srgbClr val="FF0000"/>
                </a:solidFill>
                <a:effectLst>
                  <a:outerShdw blurRad="38100" dist="38100" dir="2700000" algn="tl">
                    <a:srgbClr val="000000">
                      <a:alpha val="43137"/>
                    </a:srgbClr>
                  </a:outerShdw>
                </a:effectLst>
                <a:latin typeface="Arial" charset="0"/>
              </a:rPr>
              <a:t>Muslim League </a:t>
            </a:r>
            <a:r>
              <a:rPr lang="en-US" sz="1600" dirty="0">
                <a:latin typeface="Arial" charset="0"/>
              </a:rPr>
              <a:t>formed- another nationalist group which focused on specific concerns for the Muslim minority living in India.</a:t>
            </a:r>
          </a:p>
          <a:p>
            <a:pPr>
              <a:spcBef>
                <a:spcPct val="50000"/>
              </a:spcBef>
              <a:defRPr/>
            </a:pPr>
            <a:endParaRPr lang="en-US" dirty="0">
              <a:latin typeface="Arial" charset="0"/>
            </a:endParaRPr>
          </a:p>
        </p:txBody>
      </p:sp>
      <p:pic>
        <p:nvPicPr>
          <p:cNvPr id="18438" name="Picture 9"/>
          <p:cNvPicPr>
            <a:picLocks noChangeAspect="1" noChangeArrowheads="1"/>
          </p:cNvPicPr>
          <p:nvPr/>
        </p:nvPicPr>
        <p:blipFill>
          <a:blip r:embed="rId3"/>
          <a:srcRect/>
          <a:stretch>
            <a:fillRect/>
          </a:stretch>
        </p:blipFill>
        <p:spPr bwMode="auto">
          <a:xfrm>
            <a:off x="2819400" y="4495800"/>
            <a:ext cx="2590800" cy="1730375"/>
          </a:xfrm>
          <a:prstGeom prst="rect">
            <a:avLst/>
          </a:prstGeom>
          <a:noFill/>
          <a:ln w="9525">
            <a:noFill/>
            <a:miter lim="800000"/>
            <a:headEnd/>
            <a:tailEnd/>
          </a:ln>
        </p:spPr>
      </p:pic>
      <p:sp>
        <p:nvSpPr>
          <p:cNvPr id="18439" name="Text Box 10"/>
          <p:cNvSpPr txBox="1">
            <a:spLocks noChangeArrowheads="1"/>
          </p:cNvSpPr>
          <p:nvPr/>
        </p:nvSpPr>
        <p:spPr bwMode="auto">
          <a:xfrm>
            <a:off x="2819400" y="6248400"/>
            <a:ext cx="2590800" cy="400050"/>
          </a:xfrm>
          <a:prstGeom prst="rect">
            <a:avLst/>
          </a:prstGeom>
          <a:noFill/>
          <a:ln w="3175">
            <a:solidFill>
              <a:schemeClr val="tx1"/>
            </a:solidFill>
            <a:miter lim="800000"/>
            <a:headEnd/>
            <a:tailEnd/>
          </a:ln>
        </p:spPr>
        <p:txBody>
          <a:bodyPr>
            <a:spAutoFit/>
          </a:bodyPr>
          <a:lstStyle/>
          <a:p>
            <a:pPr>
              <a:spcBef>
                <a:spcPct val="50000"/>
              </a:spcBef>
            </a:pPr>
            <a:r>
              <a:rPr lang="en-US" sz="1000"/>
              <a:t>Above: Current flag of Indian National Congress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Nationalism Surfaces in India:</a:t>
            </a:r>
            <a:br>
              <a:rPr lang="en-US" smtClean="0"/>
            </a:br>
            <a:r>
              <a:rPr lang="en-US" sz="2000" smtClean="0"/>
              <a:t>the Indian National Congress and Muslim League form</a:t>
            </a:r>
          </a:p>
        </p:txBody>
      </p:sp>
      <p:sp>
        <p:nvSpPr>
          <p:cNvPr id="8" name="Rectangle 7"/>
          <p:cNvSpPr/>
          <p:nvPr/>
        </p:nvSpPr>
        <p:spPr>
          <a:xfrm>
            <a:off x="2286000" y="2205038"/>
            <a:ext cx="4572000" cy="2447925"/>
          </a:xfrm>
          <a:prstGeom prst="rect">
            <a:avLst/>
          </a:prstGeom>
        </p:spPr>
        <p:txBody>
          <a:bodyPr>
            <a:spAutoFit/>
          </a:bodyPr>
          <a:lstStyle/>
          <a:p>
            <a:pPr>
              <a:spcBef>
                <a:spcPct val="50000"/>
              </a:spcBef>
              <a:buFontTx/>
              <a:buChar char="•"/>
              <a:defRPr/>
            </a:pPr>
            <a:r>
              <a:rPr lang="en-US" dirty="0">
                <a:latin typeface="Arial" charset="0"/>
              </a:rPr>
              <a:t>Not only were Indians struggling to break away from British rule, but they were also struggling internally due to </a:t>
            </a:r>
            <a:r>
              <a:rPr lang="en-US" u="sng" dirty="0">
                <a:solidFill>
                  <a:srgbClr val="FF0000"/>
                </a:solidFill>
                <a:effectLst>
                  <a:outerShdw blurRad="38100" dist="38100" dir="2700000" algn="tl">
                    <a:srgbClr val="000000">
                      <a:alpha val="43137"/>
                    </a:srgbClr>
                  </a:outerShdw>
                </a:effectLst>
                <a:latin typeface="Arial" charset="0"/>
              </a:rPr>
              <a:t>tensions </a:t>
            </a:r>
            <a:r>
              <a:rPr lang="en-US" dirty="0">
                <a:latin typeface="Arial" charset="0"/>
              </a:rPr>
              <a:t>between </a:t>
            </a:r>
            <a:r>
              <a:rPr lang="en-US" u="sng" dirty="0">
                <a:solidFill>
                  <a:srgbClr val="FF0000"/>
                </a:solidFill>
                <a:effectLst>
                  <a:outerShdw blurRad="38100" dist="38100" dir="2700000" algn="tl">
                    <a:srgbClr val="000000">
                      <a:alpha val="43137"/>
                    </a:srgbClr>
                  </a:outerShdw>
                </a:effectLst>
                <a:latin typeface="Arial" charset="0"/>
              </a:rPr>
              <a:t>Hindus</a:t>
            </a:r>
            <a:r>
              <a:rPr lang="en-US" dirty="0">
                <a:latin typeface="Arial" charset="0"/>
              </a:rPr>
              <a:t> and </a:t>
            </a:r>
            <a:r>
              <a:rPr lang="en-US" u="sng" dirty="0">
                <a:solidFill>
                  <a:srgbClr val="FF0000"/>
                </a:solidFill>
                <a:effectLst>
                  <a:outerShdw blurRad="38100" dist="38100" dir="2700000" algn="tl">
                    <a:srgbClr val="000000">
                      <a:alpha val="43137"/>
                    </a:srgbClr>
                  </a:outerShdw>
                </a:effectLst>
                <a:latin typeface="Arial" charset="0"/>
              </a:rPr>
              <a:t>Muslims.</a:t>
            </a:r>
          </a:p>
          <a:p>
            <a:pPr>
              <a:spcBef>
                <a:spcPct val="50000"/>
              </a:spcBef>
              <a:buFontTx/>
              <a:buChar char="•"/>
              <a:defRPr/>
            </a:pPr>
            <a:r>
              <a:rPr lang="en-US" dirty="0">
                <a:latin typeface="Arial" charset="0"/>
              </a:rPr>
              <a:t>The formation of the Indian National Congress and the Muslim League defined a fine line between the two major religions and their views.</a:t>
            </a:r>
          </a:p>
        </p:txBody>
      </p:sp>
      <p:pic>
        <p:nvPicPr>
          <p:cNvPr id="19460" name="Picture 2" descr="http://upload.wikimedia.org/wikipedia/commons/thumb/1/1f/HinduismSymbol.PNG/250px-HinduismSymbol.PNG"/>
          <p:cNvPicPr>
            <a:picLocks noChangeAspect="1" noChangeArrowheads="1"/>
          </p:cNvPicPr>
          <p:nvPr/>
        </p:nvPicPr>
        <p:blipFill>
          <a:blip r:embed="rId3"/>
          <a:srcRect/>
          <a:stretch>
            <a:fillRect/>
          </a:stretch>
        </p:blipFill>
        <p:spPr bwMode="auto">
          <a:xfrm>
            <a:off x="0" y="3962400"/>
            <a:ext cx="2381250" cy="2486025"/>
          </a:xfrm>
          <a:prstGeom prst="rect">
            <a:avLst/>
          </a:prstGeom>
          <a:noFill/>
          <a:ln w="9525">
            <a:noFill/>
            <a:miter lim="800000"/>
            <a:headEnd/>
            <a:tailEnd/>
          </a:ln>
        </p:spPr>
      </p:pic>
      <p:sp>
        <p:nvSpPr>
          <p:cNvPr id="11" name="Oval 10"/>
          <p:cNvSpPr/>
          <p:nvPr/>
        </p:nvSpPr>
        <p:spPr>
          <a:xfrm>
            <a:off x="6248400" y="4191000"/>
            <a:ext cx="2438400" cy="2286000"/>
          </a:xfrm>
          <a:prstGeom prst="ellipse">
            <a:avLst/>
          </a:prstGeom>
          <a:solidFill>
            <a:schemeClr val="bg1"/>
          </a:solidFill>
          <a:effectLst>
            <a:outerShdw blurRad="50800" dist="50800" dir="53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2" name="Picture 4" descr="http://www.sahistory.org.za/pages/hands-on-classroom/classroom/pages/projects/grade4/lesson7/graphics/moonstar.jpg"/>
          <p:cNvPicPr>
            <a:picLocks noChangeAspect="1" noChangeArrowheads="1"/>
          </p:cNvPicPr>
          <p:nvPr/>
        </p:nvPicPr>
        <p:blipFill>
          <a:blip r:embed="rId4"/>
          <a:srcRect/>
          <a:stretch>
            <a:fillRect/>
          </a:stretch>
        </p:blipFill>
        <p:spPr bwMode="auto">
          <a:xfrm>
            <a:off x="6705600" y="4495800"/>
            <a:ext cx="152400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8839200" cy="762000"/>
          </a:xfrm>
        </p:spPr>
        <p:txBody>
          <a:bodyPr anchor="t"/>
          <a:lstStyle/>
          <a:p>
            <a:pPr eaLnBrk="1" hangingPunct="1">
              <a:defRPr/>
            </a:pPr>
            <a:r>
              <a:rPr lang="en-US" sz="4800" b="1" dirty="0">
                <a:solidFill>
                  <a:srgbClr val="CC3300"/>
                </a:solidFill>
                <a:effectLst>
                  <a:outerShdw blurRad="38100" dist="38100" dir="2700000" algn="tl">
                    <a:srgbClr val="C0C0C0"/>
                  </a:outerShdw>
                </a:effectLst>
                <a:latin typeface="Samarkan" pitchFamily="34" charset="0"/>
              </a:rPr>
              <a:t>T</a:t>
            </a:r>
            <a:r>
              <a:rPr lang="en-US" sz="4800" b="1" dirty="0" smtClean="0">
                <a:solidFill>
                  <a:srgbClr val="CC3300"/>
                </a:solidFill>
                <a:effectLst>
                  <a:outerShdw blurRad="38100" dist="38100" dir="2700000" algn="tl">
                    <a:srgbClr val="C0C0C0"/>
                  </a:outerShdw>
                </a:effectLst>
                <a:latin typeface="Samarkan" pitchFamily="34" charset="0"/>
              </a:rPr>
              <a:t>he </a:t>
            </a:r>
            <a:r>
              <a:rPr lang="en-US" sz="4800" b="1" dirty="0">
                <a:solidFill>
                  <a:srgbClr val="CC3300"/>
                </a:solidFill>
                <a:effectLst>
                  <a:outerShdw blurRad="38100" dist="38100" dir="2700000" algn="tl">
                    <a:srgbClr val="C0C0C0"/>
                  </a:outerShdw>
                </a:effectLst>
                <a:latin typeface="Samarkan" pitchFamily="34" charset="0"/>
              </a:rPr>
              <a:t>Indian National Congress</a:t>
            </a:r>
          </a:p>
        </p:txBody>
      </p:sp>
      <p:sp>
        <p:nvSpPr>
          <p:cNvPr id="48131" name="Text Box 3"/>
          <p:cNvSpPr txBox="1">
            <a:spLocks noChangeArrowheads="1"/>
          </p:cNvSpPr>
          <p:nvPr/>
        </p:nvSpPr>
        <p:spPr bwMode="auto">
          <a:xfrm>
            <a:off x="1905000" y="1143000"/>
            <a:ext cx="7010400" cy="2014538"/>
          </a:xfrm>
          <a:prstGeom prst="rect">
            <a:avLst/>
          </a:prstGeom>
          <a:noFill/>
          <a:ln w="9525">
            <a:noFill/>
            <a:miter lim="800000"/>
            <a:headEnd/>
            <a:tailEnd/>
          </a:ln>
          <a:effectLst/>
        </p:spPr>
        <p:txBody>
          <a:bodyPr>
            <a:spAutoFit/>
          </a:bodyPr>
          <a:lstStyle/>
          <a:p>
            <a:pPr>
              <a:spcBef>
                <a:spcPct val="50000"/>
              </a:spcBef>
              <a:buClr>
                <a:srgbClr val="996600"/>
              </a:buClr>
              <a:buFont typeface="Wingdings" pitchFamily="2" charset="2"/>
              <a:buChar char="§"/>
              <a:defRPr/>
            </a:pPr>
            <a:r>
              <a:rPr lang="en-US" sz="2800" b="1" dirty="0">
                <a:solidFill>
                  <a:srgbClr val="000066"/>
                </a:solidFill>
                <a:effectLst>
                  <a:outerShdw blurRad="38100" dist="38100" dir="2700000" algn="tl">
                    <a:srgbClr val="C0C0C0"/>
                  </a:outerShdw>
                </a:effectLst>
                <a:latin typeface="Samarkan" pitchFamily="34" charset="0"/>
              </a:rPr>
              <a:t> </a:t>
            </a:r>
            <a:r>
              <a:rPr lang="en-US" sz="2800" dirty="0">
                <a:solidFill>
                  <a:srgbClr val="000066"/>
                </a:solidFill>
                <a:effectLst>
                  <a:outerShdw blurRad="38100" dist="38100" dir="2700000" algn="tl">
                    <a:srgbClr val="C0C0C0"/>
                  </a:outerShdw>
                </a:effectLst>
                <a:latin typeface="Comic Sans MS" pitchFamily="66" charset="0"/>
              </a:rPr>
              <a:t>1885 </a:t>
            </a: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The Indian National Congress</a:t>
            </a:r>
            <a:br>
              <a:rPr lang="en-US" sz="2800" dirty="0">
                <a:solidFill>
                  <a:srgbClr val="000066"/>
                </a:solidFill>
                <a:effectLst>
                  <a:outerShdw blurRad="38100" dist="38100" dir="2700000" algn="tl">
                    <a:srgbClr val="C0C0C0"/>
                  </a:outerShdw>
                </a:effectLst>
                <a:latin typeface="Comic Sans MS" pitchFamily="66" charset="0"/>
                <a:sym typeface="Wingdings" pitchFamily="2" charset="2"/>
              </a:rPr>
            </a:b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was founded in Bombay.</a:t>
            </a:r>
          </a:p>
          <a:p>
            <a:pPr>
              <a:spcBef>
                <a:spcPct val="50000"/>
              </a:spcBef>
              <a:buClr>
                <a:srgbClr val="996600"/>
              </a:buClr>
              <a:buFont typeface="Wingdings" pitchFamily="2" charset="2"/>
              <a:buChar char="§"/>
              <a:defRPr/>
            </a:pP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a:t>
            </a:r>
            <a:r>
              <a:rPr lang="en-US" sz="2800" i="1" dirty="0" err="1">
                <a:solidFill>
                  <a:srgbClr val="F02712"/>
                </a:solidFill>
                <a:effectLst>
                  <a:outerShdw blurRad="38100" dist="38100" dir="2700000" algn="tl">
                    <a:srgbClr val="C0C0C0"/>
                  </a:outerShdw>
                </a:effectLst>
                <a:latin typeface="Comic Sans MS" pitchFamily="66" charset="0"/>
                <a:sym typeface="Wingdings" pitchFamily="2" charset="2"/>
              </a:rPr>
              <a:t>swaraj</a:t>
            </a: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 “independence.”</a:t>
            </a:r>
            <a:br>
              <a:rPr lang="en-US" sz="2800" dirty="0">
                <a:solidFill>
                  <a:srgbClr val="000066"/>
                </a:solidFill>
                <a:effectLst>
                  <a:outerShdw blurRad="38100" dist="38100" dir="2700000" algn="tl">
                    <a:srgbClr val="C0C0C0"/>
                  </a:outerShdw>
                </a:effectLst>
                <a:latin typeface="Comic Sans MS" pitchFamily="66" charset="0"/>
                <a:sym typeface="Wingdings" pitchFamily="2" charset="2"/>
              </a:rPr>
            </a:b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a:t>
            </a:r>
            <a:r>
              <a:rPr lang="en-US" sz="2800" dirty="0">
                <a:solidFill>
                  <a:schemeClr val="accent2"/>
                </a:solidFill>
                <a:effectLst>
                  <a:outerShdw blurRad="38100" dist="38100" dir="2700000" algn="tl">
                    <a:srgbClr val="C0C0C0"/>
                  </a:outerShdw>
                </a:effectLst>
                <a:latin typeface="Comic Sans MS" pitchFamily="66" charset="0"/>
                <a:sym typeface="Wingdings" pitchFamily="2" charset="2"/>
              </a:rPr>
              <a:t>*</a:t>
            </a:r>
            <a:r>
              <a:rPr lang="en-US" sz="2800" dirty="0">
                <a:solidFill>
                  <a:srgbClr val="000066"/>
                </a:solidFill>
                <a:effectLst>
                  <a:outerShdw blurRad="38100" dist="38100" dir="2700000" algn="tl">
                    <a:srgbClr val="C0C0C0"/>
                  </a:outerShdw>
                </a:effectLst>
                <a:latin typeface="Comic Sans MS" pitchFamily="66" charset="0"/>
                <a:sym typeface="Wingdings" pitchFamily="2" charset="2"/>
              </a:rPr>
              <a:t> the goal of the movement.</a:t>
            </a:r>
            <a:endParaRPr lang="en-US" sz="2800" dirty="0">
              <a:solidFill>
                <a:srgbClr val="000066"/>
              </a:solidFill>
              <a:effectLst>
                <a:outerShdw blurRad="38100" dist="38100" dir="2700000" algn="tl">
                  <a:srgbClr val="C0C0C0"/>
                </a:outerShdw>
              </a:effectLst>
              <a:latin typeface="Comic Sans MS" pitchFamily="66" charset="0"/>
            </a:endParaRPr>
          </a:p>
        </p:txBody>
      </p:sp>
      <p:pic>
        <p:nvPicPr>
          <p:cNvPr id="20484" name="Picture 4"/>
          <p:cNvPicPr>
            <a:picLocks noGrp="1" noChangeAspect="1" noChangeArrowheads="1"/>
          </p:cNvPicPr>
          <p:nvPr>
            <p:ph idx="1"/>
          </p:nvPr>
        </p:nvPicPr>
        <p:blipFill>
          <a:blip r:embed="rId2">
            <a:lum bright="-6000" contrast="12000"/>
          </a:blip>
          <a:srcRect l="2644" t="4482" r="3471" b="5882"/>
          <a:stretch>
            <a:fillRect/>
          </a:stretch>
        </p:blipFill>
        <p:spPr>
          <a:xfrm>
            <a:off x="2514600" y="3352800"/>
            <a:ext cx="5486400" cy="3092450"/>
          </a:xfrm>
          <a:noFill/>
          <a:ln>
            <a:solidFill>
              <a:srgbClr val="000066"/>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95400" y="228600"/>
            <a:ext cx="7772400" cy="762000"/>
          </a:xfrm>
        </p:spPr>
        <p:txBody>
          <a:bodyPr anchor="t"/>
          <a:lstStyle/>
          <a:p>
            <a:pPr eaLnBrk="1" hangingPunct="1">
              <a:defRPr/>
            </a:pPr>
            <a:r>
              <a:rPr lang="en-US" sz="5000" b="1">
                <a:solidFill>
                  <a:srgbClr val="CC3300"/>
                </a:solidFill>
                <a:effectLst>
                  <a:outerShdw blurRad="38100" dist="38100" dir="2700000" algn="tl">
                    <a:srgbClr val="C0C0C0"/>
                  </a:outerShdw>
                </a:effectLst>
                <a:latin typeface="Samarkan" pitchFamily="34" charset="0"/>
              </a:rPr>
              <a:t>the Muslim League</a:t>
            </a:r>
          </a:p>
        </p:txBody>
      </p:sp>
      <p:sp>
        <p:nvSpPr>
          <p:cNvPr id="51203" name="Text Box 3"/>
          <p:cNvSpPr txBox="1">
            <a:spLocks noChangeArrowheads="1"/>
          </p:cNvSpPr>
          <p:nvPr/>
        </p:nvSpPr>
        <p:spPr bwMode="auto">
          <a:xfrm>
            <a:off x="1676400" y="1460500"/>
            <a:ext cx="7010400" cy="1587500"/>
          </a:xfrm>
          <a:prstGeom prst="rect">
            <a:avLst/>
          </a:prstGeom>
          <a:noFill/>
          <a:ln w="9525">
            <a:noFill/>
            <a:miter lim="800000"/>
            <a:headEnd/>
            <a:tailEnd/>
          </a:ln>
          <a:effectLst/>
        </p:spPr>
        <p:txBody>
          <a:bodyPr>
            <a:spAutoFit/>
          </a:bodyPr>
          <a:lstStyle/>
          <a:p>
            <a:pPr>
              <a:spcBef>
                <a:spcPct val="50000"/>
              </a:spcBef>
              <a:buClr>
                <a:srgbClr val="996600"/>
              </a:buClr>
              <a:buFont typeface="Wingdings" pitchFamily="2" charset="2"/>
              <a:buChar char="§"/>
              <a:defRPr/>
            </a:pPr>
            <a:r>
              <a:rPr lang="en-US" sz="2800" b="1">
                <a:solidFill>
                  <a:srgbClr val="000066"/>
                </a:solidFill>
                <a:effectLst>
                  <a:outerShdw blurRad="38100" dist="38100" dir="2700000" algn="tl">
                    <a:srgbClr val="C0C0C0"/>
                  </a:outerShdw>
                </a:effectLst>
                <a:latin typeface="Samarkan" pitchFamily="34" charset="0"/>
              </a:rPr>
              <a:t> </a:t>
            </a:r>
            <a:r>
              <a:rPr lang="en-US" sz="2800">
                <a:solidFill>
                  <a:srgbClr val="000066"/>
                </a:solidFill>
                <a:effectLst>
                  <a:outerShdw blurRad="38100" dist="38100" dir="2700000" algn="tl">
                    <a:srgbClr val="C0C0C0"/>
                  </a:outerShdw>
                </a:effectLst>
                <a:latin typeface="Comic Sans MS" pitchFamily="66" charset="0"/>
              </a:rPr>
              <a:t>1905 </a:t>
            </a:r>
            <a:r>
              <a:rPr lang="en-US" sz="2800">
                <a:solidFill>
                  <a:srgbClr val="000066"/>
                </a:solidFill>
                <a:effectLst>
                  <a:outerShdw blurRad="38100" dist="38100" dir="2700000" algn="tl">
                    <a:srgbClr val="C0C0C0"/>
                  </a:outerShdw>
                </a:effectLst>
                <a:latin typeface="Comic Sans MS" pitchFamily="66" charset="0"/>
                <a:sym typeface="Wingdings" pitchFamily="2" charset="2"/>
              </a:rPr>
              <a:t> partition of Bengal based on</a:t>
            </a:r>
            <a:br>
              <a:rPr lang="en-US" sz="2800">
                <a:solidFill>
                  <a:srgbClr val="000066"/>
                </a:solidFill>
                <a:effectLst>
                  <a:outerShdw blurRad="38100" dist="38100" dir="2700000" algn="tl">
                    <a:srgbClr val="C0C0C0"/>
                  </a:outerShdw>
                </a:effectLst>
                <a:latin typeface="Comic Sans MS" pitchFamily="66" charset="0"/>
                <a:sym typeface="Wingdings" pitchFamily="2" charset="2"/>
              </a:rPr>
            </a:br>
            <a:r>
              <a:rPr lang="en-US" sz="2800">
                <a:solidFill>
                  <a:srgbClr val="000066"/>
                </a:solidFill>
                <a:effectLst>
                  <a:outerShdw blurRad="38100" dist="38100" dir="2700000" algn="tl">
                    <a:srgbClr val="C0C0C0"/>
                  </a:outerShdw>
                </a:effectLst>
                <a:latin typeface="Comic Sans MS" pitchFamily="66" charset="0"/>
                <a:sym typeface="Wingdings" pitchFamily="2" charset="2"/>
              </a:rPr>
              <a:t>                religions and languages.</a:t>
            </a:r>
          </a:p>
          <a:p>
            <a:pPr>
              <a:spcBef>
                <a:spcPct val="50000"/>
              </a:spcBef>
              <a:buClr>
                <a:srgbClr val="996600"/>
              </a:buClr>
              <a:buFont typeface="Wingdings" pitchFamily="2" charset="2"/>
              <a:buChar char="§"/>
              <a:defRPr/>
            </a:pPr>
            <a:r>
              <a:rPr lang="en-US" sz="2800">
                <a:solidFill>
                  <a:srgbClr val="000066"/>
                </a:solidFill>
                <a:effectLst>
                  <a:outerShdw blurRad="38100" dist="38100" dir="2700000" algn="tl">
                    <a:srgbClr val="C0C0C0"/>
                  </a:outerShdw>
                </a:effectLst>
                <a:latin typeface="Comic Sans MS" pitchFamily="66" charset="0"/>
                <a:sym typeface="Wingdings" pitchFamily="2" charset="2"/>
              </a:rPr>
              <a:t> 1906  creation of the Muslim League.</a:t>
            </a:r>
            <a:endParaRPr lang="en-US" sz="2800">
              <a:solidFill>
                <a:srgbClr val="000066"/>
              </a:solidFill>
              <a:effectLst>
                <a:outerShdw blurRad="38100" dist="38100" dir="2700000" algn="tl">
                  <a:srgbClr val="C0C0C0"/>
                </a:outerShdw>
              </a:effectLst>
              <a:latin typeface="Comic Sans MS" pitchFamily="66" charset="0"/>
            </a:endParaRPr>
          </a:p>
        </p:txBody>
      </p:sp>
      <p:pic>
        <p:nvPicPr>
          <p:cNvPr id="21508" name="Picture 4" descr="Muslim League"/>
          <p:cNvPicPr>
            <a:picLocks noGrp="1" noChangeAspect="1" noChangeArrowheads="1"/>
          </p:cNvPicPr>
          <p:nvPr>
            <p:ph idx="1"/>
          </p:nvPr>
        </p:nvPicPr>
        <p:blipFill>
          <a:blip r:embed="rId2">
            <a:lum contrast="6000"/>
          </a:blip>
          <a:srcRect/>
          <a:stretch>
            <a:fillRect/>
          </a:stretch>
        </p:blipFill>
        <p:spPr>
          <a:xfrm>
            <a:off x="3048000" y="3581400"/>
            <a:ext cx="4267200" cy="2749550"/>
          </a:xfrm>
          <a:noFill/>
          <a:ln>
            <a:solidFill>
              <a:srgbClr val="000066"/>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4213" y="333375"/>
            <a:ext cx="7772400" cy="1470025"/>
          </a:xfrm>
        </p:spPr>
        <p:txBody>
          <a:bodyPr/>
          <a:lstStyle/>
          <a:p>
            <a:pPr eaLnBrk="1" hangingPunct="1"/>
            <a:r>
              <a:rPr lang="en-US" smtClean="0">
                <a:solidFill>
                  <a:srgbClr val="FF0000"/>
                </a:solidFill>
              </a:rPr>
              <a:t>GANDHI</a:t>
            </a:r>
          </a:p>
        </p:txBody>
      </p:sp>
      <p:sp>
        <p:nvSpPr>
          <p:cNvPr id="18435" name="Rectangle 3"/>
          <p:cNvSpPr>
            <a:spLocks noGrp="1" noChangeArrowheads="1"/>
          </p:cNvSpPr>
          <p:nvPr>
            <p:ph type="subTitle" idx="1"/>
          </p:nvPr>
        </p:nvSpPr>
        <p:spPr>
          <a:xfrm>
            <a:off x="762000" y="1371600"/>
            <a:ext cx="7704138" cy="3600450"/>
          </a:xfrm>
        </p:spPr>
        <p:txBody>
          <a:bodyPr/>
          <a:lstStyle/>
          <a:p>
            <a:pPr algn="l" eaLnBrk="1" hangingPunct="1">
              <a:lnSpc>
                <a:spcPct val="90000"/>
              </a:lnSpc>
              <a:buFont typeface="Arial" charset="0"/>
              <a:buNone/>
              <a:defRPr/>
            </a:pPr>
            <a:r>
              <a:rPr lang="en-US" sz="2800" dirty="0" smtClean="0">
                <a:solidFill>
                  <a:schemeClr val="tx1"/>
                </a:solidFill>
              </a:rPr>
              <a:t>Mohandas Gandhi, often called the Mahatma or “</a:t>
            </a:r>
            <a:r>
              <a:rPr lang="en-US" sz="2800" b="1" u="sng" dirty="0" smtClean="0">
                <a:solidFill>
                  <a:srgbClr val="FF0000"/>
                </a:solidFill>
                <a:effectLst>
                  <a:outerShdw blurRad="38100" dist="38100" dir="2700000" algn="tl">
                    <a:srgbClr val="000000">
                      <a:alpha val="43137"/>
                    </a:srgbClr>
                  </a:outerShdw>
                </a:effectLst>
              </a:rPr>
              <a:t>Great Soul</a:t>
            </a:r>
            <a:r>
              <a:rPr lang="en-US" sz="2800" dirty="0" smtClean="0">
                <a:solidFill>
                  <a:schemeClr val="tx1"/>
                </a:solidFill>
              </a:rPr>
              <a:t>” was born in India on October 2, 1869.  To a merchant or </a:t>
            </a:r>
            <a:r>
              <a:rPr lang="en-US" sz="2800" u="sng" dirty="0" err="1" smtClean="0">
                <a:solidFill>
                  <a:srgbClr val="FF0000"/>
                </a:solidFill>
                <a:effectLst>
                  <a:outerShdw blurRad="38100" dist="38100" dir="2700000" algn="tl">
                    <a:srgbClr val="000000">
                      <a:alpha val="43137"/>
                    </a:srgbClr>
                  </a:outerShdw>
                </a:effectLst>
              </a:rPr>
              <a:t>Vaishya</a:t>
            </a:r>
            <a:r>
              <a:rPr lang="en-US" sz="2800" dirty="0" smtClean="0">
                <a:solidFill>
                  <a:schemeClr val="tx1"/>
                </a:solidFill>
              </a:rPr>
              <a:t> cast mother and father of the Hindu religion.  Because he came from money, his parents were able to send him to England for a better </a:t>
            </a:r>
            <a:r>
              <a:rPr lang="en-US" sz="2800" b="1" u="sng" dirty="0" smtClean="0">
                <a:solidFill>
                  <a:srgbClr val="FF0000"/>
                </a:solidFill>
                <a:effectLst>
                  <a:outerShdw blurRad="38100" dist="38100" dir="2700000" algn="tl">
                    <a:srgbClr val="000000">
                      <a:alpha val="43137"/>
                    </a:srgbClr>
                  </a:outerShdw>
                </a:effectLst>
              </a:rPr>
              <a:t>education</a:t>
            </a:r>
            <a:r>
              <a:rPr lang="en-US" sz="2800" dirty="0" smtClean="0">
                <a:solidFill>
                  <a:schemeClr val="tx1"/>
                </a:solidFill>
              </a:rPr>
              <a:t>.</a:t>
            </a:r>
          </a:p>
          <a:p>
            <a:pPr algn="l" eaLnBrk="1" hangingPunct="1">
              <a:lnSpc>
                <a:spcPct val="90000"/>
              </a:lnSpc>
              <a:buFont typeface="Arial" charset="0"/>
              <a:buNone/>
              <a:defRPr/>
            </a:pPr>
            <a:endParaRPr lang="en-US" sz="2800" dirty="0" smtClean="0">
              <a:solidFill>
                <a:schemeClr val="tx1"/>
              </a:solidFill>
            </a:endParaRPr>
          </a:p>
          <a:p>
            <a:pPr algn="l" eaLnBrk="1" hangingPunct="1">
              <a:lnSpc>
                <a:spcPct val="90000"/>
              </a:lnSpc>
              <a:buFont typeface="Arial" charset="0"/>
              <a:buNone/>
              <a:defRPr/>
            </a:pPr>
            <a:r>
              <a:rPr lang="en-US" sz="2800" dirty="0" smtClean="0">
                <a:solidFill>
                  <a:schemeClr val="tx1"/>
                </a:solidFill>
              </a:rPr>
              <a:t>He and his followers threw the King of England and his great armies out of India without using weapons of any kind - unless you call a cotton spinning wheel a weapon! </a:t>
            </a:r>
          </a:p>
          <a:p>
            <a:pPr algn="l" eaLnBrk="1" hangingPunct="1">
              <a:lnSpc>
                <a:spcPct val="90000"/>
              </a:lnSpc>
              <a:buFont typeface="Arial" charset="0"/>
              <a:buNone/>
              <a:defRPr/>
            </a:pPr>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47800" y="274638"/>
            <a:ext cx="7543800" cy="1401762"/>
          </a:xfrm>
        </p:spPr>
        <p:txBody>
          <a:bodyPr/>
          <a:lstStyle/>
          <a:p>
            <a:pPr eaLnBrk="1" hangingPunct="1">
              <a:defRPr/>
            </a:pPr>
            <a:r>
              <a:rPr lang="en-US" sz="4800" b="1" dirty="0">
                <a:solidFill>
                  <a:srgbClr val="CC3300"/>
                </a:solidFill>
                <a:effectLst>
                  <a:outerShdw blurRad="38100" dist="38100" dir="2700000" algn="tl">
                    <a:srgbClr val="C0C0C0"/>
                  </a:outerShdw>
                </a:effectLst>
                <a:latin typeface="Samarkan" pitchFamily="34" charset="0"/>
              </a:rPr>
              <a:t>Gandhi as a Young Barrister in Natal</a:t>
            </a:r>
          </a:p>
        </p:txBody>
      </p:sp>
      <p:pic>
        <p:nvPicPr>
          <p:cNvPr id="23555" name="Picture 3" descr="Gandhi-young lawyer in Natal"/>
          <p:cNvPicPr>
            <a:picLocks noGrp="1" noChangeAspect="1" noChangeArrowheads="1"/>
          </p:cNvPicPr>
          <p:nvPr>
            <p:ph sz="half" idx="2"/>
          </p:nvPr>
        </p:nvPicPr>
        <p:blipFill>
          <a:blip r:embed="rId2">
            <a:lum bright="-6000" contrast="6000"/>
          </a:blip>
          <a:srcRect/>
          <a:stretch>
            <a:fillRect/>
          </a:stretch>
        </p:blipFill>
        <p:spPr>
          <a:xfrm>
            <a:off x="990600" y="1905000"/>
            <a:ext cx="3949700" cy="4419600"/>
          </a:xfrm>
          <a:noFill/>
          <a:ln>
            <a:solidFill>
              <a:srgbClr val="000066"/>
            </a:solidFill>
          </a:ln>
        </p:spPr>
      </p:pic>
      <p:sp>
        <p:nvSpPr>
          <p:cNvPr id="19460" name="Rectangle 3"/>
          <p:cNvSpPr>
            <a:spLocks noChangeArrowheads="1"/>
          </p:cNvSpPr>
          <p:nvPr/>
        </p:nvSpPr>
        <p:spPr bwMode="auto">
          <a:xfrm>
            <a:off x="5257800" y="2362200"/>
            <a:ext cx="3124200" cy="4524375"/>
          </a:xfrm>
          <a:prstGeom prst="rect">
            <a:avLst/>
          </a:prstGeom>
          <a:noFill/>
          <a:ln w="9525">
            <a:noFill/>
            <a:miter lim="800000"/>
            <a:headEnd/>
            <a:tailEnd/>
          </a:ln>
        </p:spPr>
        <p:txBody>
          <a:bodyPr>
            <a:spAutoFit/>
          </a:bodyPr>
          <a:lstStyle/>
          <a:p>
            <a:pPr>
              <a:defRPr/>
            </a:pPr>
            <a:r>
              <a:rPr lang="en-US" sz="2400" dirty="0">
                <a:latin typeface="Arial" charset="0"/>
              </a:rPr>
              <a:t>After Law school he moved to S. Africa as a </a:t>
            </a:r>
            <a:r>
              <a:rPr lang="en-US" sz="2400" dirty="0">
                <a:solidFill>
                  <a:srgbClr val="FF0000"/>
                </a:solidFill>
                <a:effectLst>
                  <a:outerShdw blurRad="38100" dist="38100" dir="2700000" algn="tl">
                    <a:srgbClr val="000000">
                      <a:alpha val="43137"/>
                    </a:srgbClr>
                  </a:outerShdw>
                </a:effectLst>
                <a:latin typeface="Arial" charset="0"/>
              </a:rPr>
              <a:t>lawyer.</a:t>
            </a:r>
            <a:r>
              <a:rPr lang="en-US" sz="2400" dirty="0">
                <a:latin typeface="Arial" charset="0"/>
              </a:rPr>
              <a:t>  While here  he witnessed how badly the </a:t>
            </a:r>
            <a:r>
              <a:rPr lang="en-US" sz="2400" dirty="0">
                <a:solidFill>
                  <a:srgbClr val="FF0000"/>
                </a:solidFill>
                <a:effectLst>
                  <a:outerShdw blurRad="38100" dist="38100" dir="2700000" algn="tl">
                    <a:srgbClr val="000000">
                      <a:alpha val="43137"/>
                    </a:srgbClr>
                  </a:outerShdw>
                </a:effectLst>
                <a:latin typeface="Arial" charset="0"/>
              </a:rPr>
              <a:t>white</a:t>
            </a:r>
            <a:r>
              <a:rPr lang="en-US" sz="2400" dirty="0">
                <a:latin typeface="Arial" charset="0"/>
              </a:rPr>
              <a:t> South Africans were treating people of color, </a:t>
            </a:r>
            <a:r>
              <a:rPr lang="en-US" sz="2400" dirty="0">
                <a:solidFill>
                  <a:srgbClr val="FF0000"/>
                </a:solidFill>
                <a:effectLst>
                  <a:outerShdw blurRad="38100" dist="38100" dir="2700000" algn="tl">
                    <a:srgbClr val="000000">
                      <a:alpha val="43137"/>
                    </a:srgbClr>
                  </a:outerShdw>
                </a:effectLst>
                <a:latin typeface="Arial" charset="0"/>
              </a:rPr>
              <a:t>Indians</a:t>
            </a:r>
            <a:r>
              <a:rPr lang="en-US" sz="2400" dirty="0">
                <a:latin typeface="Arial" charset="0"/>
              </a:rPr>
              <a:t> like himself and </a:t>
            </a:r>
            <a:r>
              <a:rPr lang="en-US" sz="2400" dirty="0">
                <a:solidFill>
                  <a:srgbClr val="FF0000"/>
                </a:solidFill>
                <a:effectLst>
                  <a:outerShdw blurRad="38100" dist="38100" dir="2700000" algn="tl">
                    <a:srgbClr val="000000">
                      <a:alpha val="43137"/>
                    </a:srgbClr>
                  </a:outerShdw>
                </a:effectLst>
                <a:latin typeface="Arial" charset="0"/>
              </a:rPr>
              <a:t>black Africans</a:t>
            </a:r>
            <a:r>
              <a:rPr lang="en-US" sz="2400" dirty="0">
                <a:latin typeface="Arial" charset="0"/>
              </a:rPr>
              <a:t>, he decided to do something about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81000" y="228600"/>
            <a:ext cx="8382000" cy="1938338"/>
          </a:xfrm>
          <a:prstGeom prst="rect">
            <a:avLst/>
          </a:prstGeom>
          <a:noFill/>
          <a:ln w="9525">
            <a:noFill/>
            <a:miter lim="800000"/>
            <a:headEnd/>
            <a:tailEnd/>
          </a:ln>
        </p:spPr>
        <p:txBody>
          <a:bodyPr>
            <a:spAutoFit/>
          </a:bodyPr>
          <a:lstStyle/>
          <a:p>
            <a:pPr algn="ctr"/>
            <a:r>
              <a:rPr lang="en-US" sz="4000">
                <a:latin typeface="Calibri" pitchFamily="34" charset="0"/>
              </a:rPr>
              <a:t>Powerful empires ruled India for much of its history. The first was the  </a:t>
            </a:r>
          </a:p>
          <a:p>
            <a:pPr algn="ctr"/>
            <a:r>
              <a:rPr lang="en-US" sz="4000" b="1" u="sng">
                <a:solidFill>
                  <a:srgbClr val="FF0000"/>
                </a:solidFill>
                <a:latin typeface="Calibri" pitchFamily="34" charset="0"/>
              </a:rPr>
              <a:t>Mughal Empire</a:t>
            </a:r>
            <a:r>
              <a:rPr lang="en-US" sz="4000">
                <a:latin typeface="Calibri" pitchFamily="34" charset="0"/>
              </a:rPr>
              <a:t>. </a:t>
            </a:r>
          </a:p>
        </p:txBody>
      </p:sp>
      <p:sp>
        <p:nvSpPr>
          <p:cNvPr id="6147" name="TextBox 2"/>
          <p:cNvSpPr txBox="1">
            <a:spLocks noChangeArrowheads="1"/>
          </p:cNvSpPr>
          <p:nvPr/>
        </p:nvSpPr>
        <p:spPr bwMode="auto">
          <a:xfrm>
            <a:off x="228600" y="2286000"/>
            <a:ext cx="8763000" cy="3108325"/>
          </a:xfrm>
          <a:prstGeom prst="rect">
            <a:avLst/>
          </a:prstGeom>
          <a:noFill/>
          <a:ln w="9525">
            <a:noFill/>
            <a:miter lim="800000"/>
            <a:headEnd/>
            <a:tailEnd/>
          </a:ln>
        </p:spPr>
        <p:txBody>
          <a:bodyPr>
            <a:spAutoFit/>
          </a:bodyPr>
          <a:lstStyle/>
          <a:p>
            <a:pPr>
              <a:buFont typeface="Arial" pitchFamily="34" charset="0"/>
              <a:buChar char="•"/>
            </a:pPr>
            <a:r>
              <a:rPr lang="en-US" sz="3200">
                <a:latin typeface="Calibri" pitchFamily="34" charset="0"/>
              </a:rPr>
              <a:t>Established in </a:t>
            </a:r>
            <a:r>
              <a:rPr lang="en-US" sz="3200" b="1" u="sng">
                <a:solidFill>
                  <a:srgbClr val="FF0000"/>
                </a:solidFill>
                <a:latin typeface="Calibri" pitchFamily="34" charset="0"/>
              </a:rPr>
              <a:t>1526</a:t>
            </a:r>
            <a:r>
              <a:rPr lang="en-US" sz="3200">
                <a:latin typeface="Calibri" pitchFamily="34" charset="0"/>
              </a:rPr>
              <a:t> and led by </a:t>
            </a:r>
            <a:r>
              <a:rPr lang="en-US" sz="3200" b="1" u="sng">
                <a:solidFill>
                  <a:srgbClr val="FF0000"/>
                </a:solidFill>
                <a:latin typeface="Calibri" pitchFamily="34" charset="0"/>
              </a:rPr>
              <a:t>Babur</a:t>
            </a:r>
            <a:r>
              <a:rPr lang="en-US" sz="3200">
                <a:latin typeface="Calibri" pitchFamily="34" charset="0"/>
              </a:rPr>
              <a:t> (BAH-boohr)</a:t>
            </a:r>
          </a:p>
          <a:p>
            <a:pPr>
              <a:buFont typeface="Arial" pitchFamily="34" charset="0"/>
              <a:buChar char="•"/>
            </a:pPr>
            <a:r>
              <a:rPr lang="en-US" sz="3200">
                <a:latin typeface="Calibri" pitchFamily="34" charset="0"/>
              </a:rPr>
              <a:t>Akbar became one of India’s greatest leaders, and trade greatly increased. </a:t>
            </a:r>
          </a:p>
          <a:p>
            <a:pPr>
              <a:buFont typeface="Arial" pitchFamily="34" charset="0"/>
              <a:buChar char="•"/>
            </a:pPr>
            <a:r>
              <a:rPr lang="en-US" sz="3200">
                <a:latin typeface="Calibri" pitchFamily="34" charset="0"/>
              </a:rPr>
              <a:t>There was a high demand for Indian goods like </a:t>
            </a:r>
            <a:r>
              <a:rPr lang="en-US" sz="3200" b="1" u="sng">
                <a:solidFill>
                  <a:srgbClr val="FF0000"/>
                </a:solidFill>
                <a:latin typeface="Calibri" pitchFamily="34" charset="0"/>
              </a:rPr>
              <a:t>spices and tea</a:t>
            </a:r>
            <a:r>
              <a:rPr lang="en-US" sz="3200">
                <a:latin typeface="Calibri" pitchFamily="34" charset="0"/>
              </a:rPr>
              <a:t>.</a:t>
            </a:r>
          </a:p>
          <a:p>
            <a:endParaRPr lang="en-US">
              <a:latin typeface="Calibri" pitchFamily="34" charset="0"/>
            </a:endParaRPr>
          </a:p>
          <a:p>
            <a:endParaRPr lang="en-US">
              <a:latin typeface="Calibri" pitchFamily="34" charset="0"/>
            </a:endParaRPr>
          </a:p>
        </p:txBody>
      </p:sp>
      <p:sp>
        <p:nvSpPr>
          <p:cNvPr id="4" name="TextBox 3"/>
          <p:cNvSpPr txBox="1">
            <a:spLocks noChangeArrowheads="1"/>
          </p:cNvSpPr>
          <p:nvPr/>
        </p:nvSpPr>
        <p:spPr bwMode="auto">
          <a:xfrm>
            <a:off x="1371600" y="5105400"/>
            <a:ext cx="6705600" cy="984250"/>
          </a:xfrm>
          <a:prstGeom prst="rect">
            <a:avLst/>
          </a:prstGeom>
          <a:noFill/>
          <a:ln w="9525">
            <a:noFill/>
            <a:miter lim="800000"/>
            <a:headEnd/>
            <a:tailEnd/>
          </a:ln>
        </p:spPr>
        <p:txBody>
          <a:bodyPr>
            <a:spAutoFit/>
          </a:bodyPr>
          <a:lstStyle/>
          <a:p>
            <a:pPr algn="ctr"/>
            <a:r>
              <a:rPr lang="en-US" sz="4000">
                <a:latin typeface="Calibri" pitchFamily="34" charset="0"/>
              </a:rPr>
              <a:t>Guess who was next????</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Grp="1" noChangeArrowheads="1"/>
          </p:cNvSpPr>
          <p:nvPr>
            <p:ph type="body" sz="half" idx="2"/>
          </p:nvPr>
        </p:nvSpPr>
        <p:spPr>
          <a:xfrm>
            <a:off x="762000" y="4267200"/>
            <a:ext cx="7704138" cy="1655763"/>
          </a:xfrm>
        </p:spPr>
        <p:txBody>
          <a:bodyPr/>
          <a:lstStyle/>
          <a:p>
            <a:pPr eaLnBrk="1" hangingPunct="1">
              <a:lnSpc>
                <a:spcPct val="80000"/>
              </a:lnSpc>
              <a:buFontTx/>
              <a:buNone/>
              <a:defRPr/>
            </a:pPr>
            <a:r>
              <a:rPr lang="en-US" sz="2400" dirty="0" smtClean="0">
                <a:solidFill>
                  <a:schemeClr val="bg1"/>
                </a:solidFill>
              </a:rPr>
              <a:t>	</a:t>
            </a:r>
            <a:r>
              <a:rPr lang="en-US" sz="2400" dirty="0" smtClean="0"/>
              <a:t>He led huge non-violent protests something he called </a:t>
            </a:r>
            <a:r>
              <a:rPr lang="en-US" sz="2400" b="1" dirty="0" smtClean="0">
                <a:solidFill>
                  <a:srgbClr val="FF0000"/>
                </a:solidFill>
                <a:effectLst>
                  <a:outerShdw blurRad="38100" dist="38100" dir="2700000" algn="tl">
                    <a:srgbClr val="000000">
                      <a:alpha val="43137"/>
                    </a:srgbClr>
                  </a:outerShdw>
                </a:effectLst>
              </a:rPr>
              <a:t>Passive Resistance, </a:t>
            </a:r>
            <a:r>
              <a:rPr lang="en-US" sz="2400" dirty="0" smtClean="0"/>
              <a:t> to change the laws so that people working for the railroads would be treated more fairly. He started dressing in plain, white clothing that wrapped around his body, like the common people and he began to live very simply. After he had helped some of the people in South Africa get better treatment, he returned to India. </a:t>
            </a:r>
          </a:p>
        </p:txBody>
      </p:sp>
      <p:pic>
        <p:nvPicPr>
          <p:cNvPr id="24579" name="Picture 17" descr="slide 2"/>
          <p:cNvPicPr>
            <a:picLocks noGrp="1" noChangeAspect="1" noChangeArrowheads="1"/>
          </p:cNvPicPr>
          <p:nvPr>
            <p:ph sz="half" idx="1"/>
          </p:nvPr>
        </p:nvPicPr>
        <p:blipFill>
          <a:blip r:embed="rId2"/>
          <a:srcRect/>
          <a:stretch>
            <a:fillRect/>
          </a:stretch>
        </p:blipFill>
        <p:spPr>
          <a:xfrm>
            <a:off x="914400" y="228600"/>
            <a:ext cx="7391400" cy="381793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66800" y="304800"/>
            <a:ext cx="6934200" cy="914400"/>
          </a:xfrm>
        </p:spPr>
        <p:txBody>
          <a:bodyPr anchor="t"/>
          <a:lstStyle/>
          <a:p>
            <a:pPr eaLnBrk="1" hangingPunct="1">
              <a:defRPr/>
            </a:pPr>
            <a:r>
              <a:rPr lang="en-US" sz="4800" b="1" dirty="0">
                <a:solidFill>
                  <a:srgbClr val="CC3300"/>
                </a:solidFill>
                <a:effectLst>
                  <a:outerShdw blurRad="38100" dist="38100" dir="2700000" algn="tl">
                    <a:srgbClr val="C0C0C0"/>
                  </a:outerShdw>
                </a:effectLst>
                <a:latin typeface="Samarkan" pitchFamily="34" charset="0"/>
              </a:rPr>
              <a:t>Gandhi </a:t>
            </a:r>
            <a:r>
              <a:rPr lang="en-US" sz="4800" b="1" dirty="0" smtClean="0">
                <a:solidFill>
                  <a:srgbClr val="CC3300"/>
                </a:solidFill>
                <a:effectLst>
                  <a:outerShdw blurRad="38100" dist="38100" dir="2700000" algn="tl">
                    <a:srgbClr val="C0C0C0"/>
                  </a:outerShdw>
                </a:effectLst>
                <a:latin typeface="Samarkan" pitchFamily="34" charset="0"/>
              </a:rPr>
              <a:t>Spinning Cloth</a:t>
            </a:r>
            <a:endParaRPr lang="en-US" sz="4800" b="1" dirty="0">
              <a:solidFill>
                <a:srgbClr val="CC3300"/>
              </a:solidFill>
              <a:effectLst>
                <a:outerShdw blurRad="38100" dist="38100" dir="2700000" algn="tl">
                  <a:srgbClr val="C0C0C0"/>
                </a:outerShdw>
              </a:effectLst>
              <a:latin typeface="Samarkan" pitchFamily="34" charset="0"/>
            </a:endParaRPr>
          </a:p>
        </p:txBody>
      </p:sp>
      <p:pic>
        <p:nvPicPr>
          <p:cNvPr id="25603" name="Picture 3" descr="Ganshi spinning cotton"/>
          <p:cNvPicPr>
            <a:picLocks noGrp="1" noChangeAspect="1" noChangeArrowheads="1"/>
          </p:cNvPicPr>
          <p:nvPr>
            <p:ph idx="1"/>
          </p:nvPr>
        </p:nvPicPr>
        <p:blipFill>
          <a:blip r:embed="rId2">
            <a:lum contrast="6000"/>
          </a:blip>
          <a:srcRect/>
          <a:stretch>
            <a:fillRect/>
          </a:stretch>
        </p:blipFill>
        <p:spPr>
          <a:xfrm>
            <a:off x="5029200" y="1295400"/>
            <a:ext cx="3886200" cy="5199063"/>
          </a:xfrm>
          <a:noFill/>
          <a:ln>
            <a:solidFill>
              <a:srgbClr val="000066"/>
            </a:solidFill>
          </a:ln>
        </p:spPr>
      </p:pic>
      <p:sp>
        <p:nvSpPr>
          <p:cNvPr id="4" name="Rectangle 6"/>
          <p:cNvSpPr txBox="1">
            <a:spLocks noChangeArrowheads="1"/>
          </p:cNvSpPr>
          <p:nvPr/>
        </p:nvSpPr>
        <p:spPr>
          <a:xfrm>
            <a:off x="0" y="1219200"/>
            <a:ext cx="4876800" cy="2592388"/>
          </a:xfrm>
          <a:prstGeom prst="rect">
            <a:avLst/>
          </a:prstGeom>
        </p:spPr>
        <p:txBody>
          <a:bodyPr/>
          <a:lstStyle/>
          <a:p>
            <a:pPr marL="342900" indent="-342900">
              <a:lnSpc>
                <a:spcPct val="80000"/>
              </a:lnSpc>
              <a:spcBef>
                <a:spcPct val="20000"/>
              </a:spcBef>
              <a:defRPr/>
            </a:pPr>
            <a:r>
              <a:rPr lang="en-US" dirty="0">
                <a:latin typeface="+mn-lt"/>
              </a:rPr>
              <a:t>	He and others believed India should have its </a:t>
            </a:r>
            <a:r>
              <a:rPr lang="en-US" dirty="0">
                <a:solidFill>
                  <a:srgbClr val="FF0000"/>
                </a:solidFill>
                <a:effectLst>
                  <a:outerShdw blurRad="38100" dist="38100" dir="2700000" algn="tl">
                    <a:srgbClr val="000000">
                      <a:alpha val="43137"/>
                    </a:srgbClr>
                  </a:outerShdw>
                </a:effectLst>
                <a:latin typeface="+mn-lt"/>
              </a:rPr>
              <a:t>freedom</a:t>
            </a:r>
            <a:r>
              <a:rPr lang="en-US" dirty="0">
                <a:latin typeface="+mn-lt"/>
              </a:rPr>
              <a:t> and get rid of the English rulers and their army. So he taught his people to </a:t>
            </a:r>
            <a:r>
              <a:rPr lang="en-US" dirty="0">
                <a:solidFill>
                  <a:srgbClr val="FF0000"/>
                </a:solidFill>
                <a:effectLst>
                  <a:outerShdw blurRad="38100" dist="38100" dir="2700000" algn="tl">
                    <a:srgbClr val="000000">
                      <a:alpha val="43137"/>
                    </a:srgbClr>
                  </a:outerShdw>
                </a:effectLst>
                <a:latin typeface="+mn-lt"/>
              </a:rPr>
              <a:t>fight</a:t>
            </a:r>
            <a:r>
              <a:rPr lang="en-US" dirty="0">
                <a:latin typeface="+mn-lt"/>
              </a:rPr>
              <a:t> back at the English - but not with</a:t>
            </a:r>
            <a:r>
              <a:rPr lang="en-US" dirty="0">
                <a:solidFill>
                  <a:srgbClr val="FF0000"/>
                </a:solidFill>
                <a:effectLst>
                  <a:outerShdw blurRad="38100" dist="38100" dir="2700000" algn="tl">
                    <a:srgbClr val="000000">
                      <a:alpha val="43137"/>
                    </a:srgbClr>
                  </a:outerShdw>
                </a:effectLst>
                <a:latin typeface="+mn-lt"/>
              </a:rPr>
              <a:t> guns </a:t>
            </a:r>
            <a:r>
              <a:rPr lang="en-US" dirty="0">
                <a:latin typeface="+mn-lt"/>
              </a:rPr>
              <a:t>or other weapons. He didn’t want to hurt or kill anyone. One way he taught his Indian friends to go  against the English was by making their own cloth instead of buying cloth from the English. You see the English would have cotton grown in India, then they would have it picked by Indians, put on ships, ship it to England where it would be spun into thread, woven into cloth, shipped back to India and sold to the Indian people for a higher price. In fact, the English had</a:t>
            </a:r>
            <a:r>
              <a:rPr lang="en-US" dirty="0">
                <a:solidFill>
                  <a:srgbClr val="FF0000"/>
                </a:solidFill>
                <a:effectLst>
                  <a:outerShdw blurRad="38100" dist="38100" dir="2700000" algn="tl">
                    <a:srgbClr val="000000">
                      <a:alpha val="43137"/>
                    </a:srgbClr>
                  </a:outerShdw>
                </a:effectLst>
                <a:latin typeface="+mn-lt"/>
              </a:rPr>
              <a:t> laws </a:t>
            </a:r>
            <a:r>
              <a:rPr lang="en-US" dirty="0">
                <a:latin typeface="+mn-lt"/>
              </a:rPr>
              <a:t>that forced the Indians to buy only their </a:t>
            </a:r>
            <a:r>
              <a:rPr lang="en-US" dirty="0">
                <a:solidFill>
                  <a:srgbClr val="FF0000"/>
                </a:solidFill>
                <a:effectLst>
                  <a:outerShdw blurRad="38100" dist="38100" dir="2700000" algn="tl">
                    <a:srgbClr val="000000">
                      <a:alpha val="43137"/>
                    </a:srgbClr>
                  </a:outerShdw>
                </a:effectLst>
                <a:latin typeface="+mn-lt"/>
              </a:rPr>
              <a:t>cloth</a:t>
            </a:r>
            <a:r>
              <a:rPr lang="en-US" dirty="0">
                <a:latin typeface="+mn-lt"/>
              </a:rPr>
              <a:t>.</a:t>
            </a:r>
          </a:p>
          <a:p>
            <a:pPr marL="342900" indent="-342900">
              <a:lnSpc>
                <a:spcPct val="80000"/>
              </a:lnSpc>
              <a:spcBef>
                <a:spcPct val="20000"/>
              </a:spcBef>
              <a:defRPr/>
            </a:pPr>
            <a:endParaRPr lang="en-US" dirty="0">
              <a:latin typeface="+mn-lt"/>
            </a:endParaRPr>
          </a:p>
          <a:p>
            <a:pPr marL="342900" indent="-342900">
              <a:lnSpc>
                <a:spcPct val="80000"/>
              </a:lnSpc>
              <a:spcBef>
                <a:spcPct val="20000"/>
              </a:spcBef>
              <a:defRPr/>
            </a:pPr>
            <a:r>
              <a:rPr lang="en-US" dirty="0">
                <a:latin typeface="+mn-lt"/>
              </a:rPr>
              <a:t>	Gandhi said, “</a:t>
            </a:r>
            <a:r>
              <a:rPr lang="en-US" dirty="0">
                <a:solidFill>
                  <a:srgbClr val="FF0000"/>
                </a:solidFill>
                <a:effectLst>
                  <a:outerShdw blurRad="38100" dist="38100" dir="2700000" algn="tl">
                    <a:srgbClr val="000000">
                      <a:alpha val="43137"/>
                    </a:srgbClr>
                  </a:outerShdw>
                </a:effectLst>
                <a:latin typeface="+mn-lt"/>
              </a:rPr>
              <a:t>NO WAY</a:t>
            </a:r>
            <a:r>
              <a:rPr lang="en-US" dirty="0">
                <a:latin typeface="+mn-lt"/>
              </a:rPr>
              <a:t>, that is not fair!!” Why should we have to buy back our own cotton cloth?! Let’s spin it ourselves!” So he learned how to </a:t>
            </a:r>
            <a:r>
              <a:rPr lang="en-US" dirty="0">
                <a:solidFill>
                  <a:srgbClr val="FF0000"/>
                </a:solidFill>
                <a:effectLst>
                  <a:outerShdw blurRad="38100" dist="38100" dir="2700000" algn="tl">
                    <a:srgbClr val="000000">
                      <a:alpha val="43137"/>
                    </a:srgbClr>
                  </a:outerShdw>
                </a:effectLst>
                <a:latin typeface="+mn-lt"/>
              </a:rPr>
              <a:t>spin</a:t>
            </a:r>
            <a:r>
              <a:rPr lang="en-US" dirty="0">
                <a:latin typeface="+mn-lt"/>
              </a:rPr>
              <a:t> cotton thread on a spinning </a:t>
            </a:r>
            <a:r>
              <a:rPr lang="en-US" dirty="0">
                <a:solidFill>
                  <a:srgbClr val="FF0000"/>
                </a:solidFill>
                <a:effectLst>
                  <a:outerShdw blurRad="38100" dist="38100" dir="2700000" algn="tl">
                    <a:srgbClr val="000000">
                      <a:alpha val="43137"/>
                    </a:srgbClr>
                  </a:outerShdw>
                </a:effectLst>
                <a:latin typeface="+mn-lt"/>
              </a:rPr>
              <a:t>wheel</a:t>
            </a:r>
            <a:r>
              <a:rPr lang="en-US" dirty="0">
                <a:latin typeface="+mn-lt"/>
              </a:rPr>
              <a:t> - like in this picture - and weave it into cloth. He and his followers </a:t>
            </a:r>
            <a:r>
              <a:rPr lang="en-US" dirty="0">
                <a:solidFill>
                  <a:srgbClr val="FF0000"/>
                </a:solidFill>
                <a:effectLst>
                  <a:outerShdw blurRad="38100" dist="38100" dir="2700000" algn="tl">
                    <a:srgbClr val="000000">
                      <a:alpha val="43137"/>
                    </a:srgbClr>
                  </a:outerShdw>
                </a:effectLst>
                <a:latin typeface="+mn-lt"/>
              </a:rPr>
              <a:t>taught</a:t>
            </a:r>
            <a:r>
              <a:rPr lang="en-US" dirty="0">
                <a:latin typeface="+mn-lt"/>
              </a:rPr>
              <a:t> this old fashioned way of spinning and weaving to thousands and thousands of other Indians.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0" y="228600"/>
            <a:ext cx="6934200" cy="914400"/>
          </a:xfrm>
        </p:spPr>
        <p:txBody>
          <a:bodyPr anchor="t"/>
          <a:lstStyle/>
          <a:p>
            <a:pPr eaLnBrk="1" hangingPunct="1">
              <a:defRPr/>
            </a:pPr>
            <a:r>
              <a:rPr lang="en-US" sz="4800" b="1" dirty="0">
                <a:solidFill>
                  <a:srgbClr val="CC3300"/>
                </a:solidFill>
                <a:effectLst>
                  <a:outerShdw blurRad="38100" dist="38100" dir="2700000" algn="tl">
                    <a:srgbClr val="C0C0C0"/>
                  </a:outerShdw>
                </a:effectLst>
                <a:latin typeface="Samarkan" pitchFamily="34" charset="0"/>
              </a:rPr>
              <a:t>Gandhi </a:t>
            </a:r>
            <a:r>
              <a:rPr lang="en-US" sz="4800" b="1" dirty="0" smtClean="0">
                <a:solidFill>
                  <a:srgbClr val="CC3300"/>
                </a:solidFill>
                <a:effectLst>
                  <a:outerShdw blurRad="38100" dist="38100" dir="2700000" algn="tl">
                    <a:srgbClr val="C0C0C0"/>
                  </a:outerShdw>
                </a:effectLst>
                <a:latin typeface="Samarkan" pitchFamily="34" charset="0"/>
              </a:rPr>
              <a:t>Spinning Cloth</a:t>
            </a:r>
            <a:endParaRPr lang="en-US" sz="4800" b="1" dirty="0">
              <a:solidFill>
                <a:srgbClr val="CC3300"/>
              </a:solidFill>
              <a:effectLst>
                <a:outerShdw blurRad="38100" dist="38100" dir="2700000" algn="tl">
                  <a:srgbClr val="C0C0C0"/>
                </a:outerShdw>
              </a:effectLst>
              <a:latin typeface="Samarkan" pitchFamily="34" charset="0"/>
            </a:endParaRPr>
          </a:p>
        </p:txBody>
      </p:sp>
      <p:pic>
        <p:nvPicPr>
          <p:cNvPr id="26627" name="Picture 2" descr="http://www.peaceworkmagazine.org/files/p32GandhiWeavingSwansonv01.jpg"/>
          <p:cNvPicPr>
            <a:picLocks noChangeAspect="1" noChangeArrowheads="1"/>
          </p:cNvPicPr>
          <p:nvPr/>
        </p:nvPicPr>
        <p:blipFill>
          <a:blip r:embed="rId2"/>
          <a:srcRect/>
          <a:stretch>
            <a:fillRect/>
          </a:stretch>
        </p:blipFill>
        <p:spPr bwMode="auto">
          <a:xfrm>
            <a:off x="2057400" y="1295400"/>
            <a:ext cx="4724400" cy="506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body" sz="half" idx="2"/>
          </p:nvPr>
        </p:nvSpPr>
        <p:spPr>
          <a:xfrm>
            <a:off x="4643438" y="404813"/>
            <a:ext cx="4284662" cy="5976937"/>
          </a:xfrm>
        </p:spPr>
        <p:txBody>
          <a:bodyPr/>
          <a:lstStyle/>
          <a:p>
            <a:pPr eaLnBrk="1" hangingPunct="1">
              <a:lnSpc>
                <a:spcPct val="90000"/>
              </a:lnSpc>
              <a:buFontTx/>
              <a:buNone/>
              <a:defRPr/>
            </a:pPr>
            <a:r>
              <a:rPr lang="en-US" sz="2400" dirty="0" smtClean="0"/>
              <a:t>	Soon the English couldn’t make </a:t>
            </a:r>
            <a:r>
              <a:rPr lang="en-US" sz="2400" dirty="0" smtClean="0">
                <a:solidFill>
                  <a:srgbClr val="FF0000"/>
                </a:solidFill>
                <a:effectLst>
                  <a:outerShdw blurRad="38100" dist="38100" dir="2700000" algn="tl">
                    <a:srgbClr val="000000">
                      <a:alpha val="43137"/>
                    </a:srgbClr>
                  </a:outerShdw>
                </a:effectLst>
              </a:rPr>
              <a:t>money</a:t>
            </a:r>
            <a:r>
              <a:rPr lang="en-US" sz="2400" dirty="0" smtClean="0"/>
              <a:t> off the Indians buying their cloth anymore. The English said they had to buy the English cloth or go to </a:t>
            </a:r>
            <a:r>
              <a:rPr lang="en-US" sz="2400" dirty="0" smtClean="0">
                <a:solidFill>
                  <a:srgbClr val="FF0000"/>
                </a:solidFill>
                <a:effectLst>
                  <a:outerShdw blurRad="38100" dist="38100" dir="2700000" algn="tl">
                    <a:srgbClr val="000000">
                      <a:alpha val="43137"/>
                    </a:srgbClr>
                  </a:outerShdw>
                </a:effectLst>
              </a:rPr>
              <a:t>jail</a:t>
            </a:r>
            <a:r>
              <a:rPr lang="en-US" sz="2400" dirty="0" smtClean="0"/>
              <a:t>, but Gandhi and his followers refused. Gandhi and hundreds of others were thrown in jail.</a:t>
            </a:r>
          </a:p>
          <a:p>
            <a:pPr eaLnBrk="1" hangingPunct="1">
              <a:lnSpc>
                <a:spcPct val="90000"/>
              </a:lnSpc>
              <a:buFont typeface="Arial" charset="0"/>
              <a:buChar char="•"/>
              <a:defRPr/>
            </a:pPr>
            <a:endParaRPr lang="en-US" sz="2400" dirty="0" smtClean="0"/>
          </a:p>
          <a:p>
            <a:pPr eaLnBrk="1" hangingPunct="1">
              <a:lnSpc>
                <a:spcPct val="90000"/>
              </a:lnSpc>
              <a:buFontTx/>
              <a:buNone/>
              <a:defRPr/>
            </a:pPr>
            <a:r>
              <a:rPr lang="en-US" sz="2400" dirty="0" smtClean="0"/>
              <a:t>	He would be let out of jail but he would keep spinning and weaving and keep breaking the law and get thrown in jail again and again. </a:t>
            </a:r>
          </a:p>
        </p:txBody>
      </p:sp>
      <p:pic>
        <p:nvPicPr>
          <p:cNvPr id="27651" name="Picture 7" descr="slide 4"/>
          <p:cNvPicPr>
            <a:picLocks noGrp="1" noChangeAspect="1" noChangeArrowheads="1"/>
          </p:cNvPicPr>
          <p:nvPr>
            <p:ph sz="half" idx="1"/>
          </p:nvPr>
        </p:nvPicPr>
        <p:blipFill>
          <a:blip r:embed="rId2"/>
          <a:srcRect/>
          <a:stretch>
            <a:fillRect/>
          </a:stretch>
        </p:blipFill>
        <p:spPr>
          <a:xfrm>
            <a:off x="323850" y="188913"/>
            <a:ext cx="4138613" cy="62642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body" sz="half" idx="2"/>
          </p:nvPr>
        </p:nvSpPr>
        <p:spPr>
          <a:xfrm>
            <a:off x="457200" y="4495800"/>
            <a:ext cx="8229600" cy="2087563"/>
          </a:xfrm>
        </p:spPr>
        <p:txBody>
          <a:bodyPr/>
          <a:lstStyle/>
          <a:p>
            <a:pPr eaLnBrk="1" hangingPunct="1">
              <a:lnSpc>
                <a:spcPct val="90000"/>
              </a:lnSpc>
              <a:buFontTx/>
              <a:buNone/>
              <a:defRPr/>
            </a:pPr>
            <a:r>
              <a:rPr lang="en-US" sz="2400" dirty="0" smtClean="0"/>
              <a:t>	This made big news all over the </a:t>
            </a:r>
            <a:r>
              <a:rPr lang="en-US" sz="2400" dirty="0" smtClean="0">
                <a:solidFill>
                  <a:srgbClr val="FF0000"/>
                </a:solidFill>
                <a:effectLst>
                  <a:outerShdw blurRad="38100" dist="38100" dir="2700000" algn="tl">
                    <a:srgbClr val="000000">
                      <a:alpha val="43137"/>
                    </a:srgbClr>
                  </a:outerShdw>
                </a:effectLst>
              </a:rPr>
              <a:t>world</a:t>
            </a:r>
            <a:r>
              <a:rPr lang="en-US" sz="2400" dirty="0" smtClean="0"/>
              <a:t>. People around the world soon began to think that this wasn’t </a:t>
            </a:r>
            <a:r>
              <a:rPr lang="en-US" sz="2400" dirty="0" smtClean="0">
                <a:solidFill>
                  <a:srgbClr val="FF0000"/>
                </a:solidFill>
                <a:effectLst>
                  <a:outerShdw blurRad="38100" dist="38100" dir="2700000" algn="tl">
                    <a:srgbClr val="000000">
                      <a:alpha val="43137"/>
                    </a:srgbClr>
                  </a:outerShdw>
                </a:effectLst>
              </a:rPr>
              <a:t>fair </a:t>
            </a:r>
            <a:r>
              <a:rPr lang="en-US" sz="2400" dirty="0" smtClean="0"/>
              <a:t>either. Even the workers in the cloth factories back in England thought this was not fair. These were the people whose jobs were being lost because of Gandhi and his supporters making their own cloth. Finally the laws about the cloth were changed and Indians were allowed by the English to make their own cloth.</a:t>
            </a:r>
          </a:p>
        </p:txBody>
      </p:sp>
      <p:pic>
        <p:nvPicPr>
          <p:cNvPr id="28675" name="Picture 9" descr="slide 5"/>
          <p:cNvPicPr>
            <a:picLocks noGrp="1" noChangeAspect="1" noChangeArrowheads="1"/>
          </p:cNvPicPr>
          <p:nvPr>
            <p:ph sz="half" idx="1"/>
          </p:nvPr>
        </p:nvPicPr>
        <p:blipFill>
          <a:blip r:embed="rId2"/>
          <a:srcRect/>
          <a:stretch>
            <a:fillRect/>
          </a:stretch>
        </p:blipFill>
        <p:spPr>
          <a:xfrm>
            <a:off x="1835150" y="188913"/>
            <a:ext cx="5905500" cy="4078287"/>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body" sz="half" idx="2"/>
          </p:nvPr>
        </p:nvSpPr>
        <p:spPr>
          <a:xfrm>
            <a:off x="4648200" y="692150"/>
            <a:ext cx="4244975" cy="5761038"/>
          </a:xfrm>
        </p:spPr>
        <p:txBody>
          <a:bodyPr/>
          <a:lstStyle/>
          <a:p>
            <a:pPr eaLnBrk="1" hangingPunct="1">
              <a:lnSpc>
                <a:spcPct val="90000"/>
              </a:lnSpc>
              <a:buFont typeface="Arial" charset="0"/>
              <a:buChar char="•"/>
              <a:defRPr/>
            </a:pPr>
            <a:r>
              <a:rPr lang="en-US" sz="2000" dirty="0" smtClean="0">
                <a:solidFill>
                  <a:schemeClr val="bg1"/>
                </a:solidFill>
              </a:rPr>
              <a:t>	</a:t>
            </a:r>
            <a:r>
              <a:rPr lang="en-US" sz="2400" dirty="0" smtClean="0"/>
              <a:t>Next he protested against the </a:t>
            </a:r>
            <a:r>
              <a:rPr lang="en-US" sz="2400" dirty="0" smtClean="0">
                <a:solidFill>
                  <a:srgbClr val="FF0000"/>
                </a:solidFill>
                <a:effectLst>
                  <a:outerShdw blurRad="38100" dist="38100" dir="2700000" algn="tl">
                    <a:srgbClr val="000000">
                      <a:alpha val="43137"/>
                    </a:srgbClr>
                  </a:outerShdw>
                </a:effectLst>
              </a:rPr>
              <a:t>English Salt Tax</a:t>
            </a:r>
            <a:r>
              <a:rPr lang="en-US" sz="2400" dirty="0" smtClean="0"/>
              <a:t>. </a:t>
            </a:r>
          </a:p>
          <a:p>
            <a:pPr eaLnBrk="1" hangingPunct="1">
              <a:lnSpc>
                <a:spcPct val="90000"/>
              </a:lnSpc>
              <a:buFont typeface="Arial" charset="0"/>
              <a:buChar char="•"/>
              <a:defRPr/>
            </a:pPr>
            <a:r>
              <a:rPr lang="en-US" sz="2400" dirty="0" smtClean="0"/>
              <a:t>	Here he leads his fellow freedom fighters on a march to the </a:t>
            </a:r>
            <a:r>
              <a:rPr lang="en-US" sz="2400" dirty="0" smtClean="0">
                <a:solidFill>
                  <a:srgbClr val="FF0000"/>
                </a:solidFill>
                <a:effectLst>
                  <a:outerShdw blurRad="38100" dist="38100" dir="2700000" algn="tl">
                    <a:srgbClr val="000000">
                      <a:alpha val="43137"/>
                    </a:srgbClr>
                  </a:outerShdw>
                </a:effectLst>
              </a:rPr>
              <a:t>sea</a:t>
            </a:r>
            <a:r>
              <a:rPr lang="en-US" sz="2400" dirty="0" smtClean="0"/>
              <a:t> to make their own salt from sea </a:t>
            </a:r>
            <a:r>
              <a:rPr lang="en-US" sz="2400" dirty="0" smtClean="0">
                <a:solidFill>
                  <a:srgbClr val="FF0000"/>
                </a:solidFill>
                <a:effectLst>
                  <a:outerShdw blurRad="38100" dist="38100" dir="2700000" algn="tl">
                    <a:srgbClr val="000000">
                      <a:alpha val="43137"/>
                    </a:srgbClr>
                  </a:outerShdw>
                </a:effectLst>
              </a:rPr>
              <a:t>water </a:t>
            </a:r>
            <a:r>
              <a:rPr lang="en-US" sz="2400" dirty="0" smtClean="0"/>
              <a:t>instead of buying the expensive English salt with its extra tax. </a:t>
            </a:r>
          </a:p>
          <a:p>
            <a:pPr eaLnBrk="1" hangingPunct="1">
              <a:lnSpc>
                <a:spcPct val="90000"/>
              </a:lnSpc>
              <a:buFont typeface="Arial" charset="0"/>
              <a:buChar char="•"/>
              <a:defRPr/>
            </a:pPr>
            <a:r>
              <a:rPr lang="en-US" sz="2400" dirty="0" smtClean="0"/>
              <a:t>	The English army beat up Gandhi and his followers and threw them in jail when they tried to make their own salt from the sea. </a:t>
            </a:r>
          </a:p>
          <a:p>
            <a:pPr eaLnBrk="1" hangingPunct="1">
              <a:lnSpc>
                <a:spcPct val="90000"/>
              </a:lnSpc>
              <a:buFont typeface="Arial" charset="0"/>
              <a:buChar char="•"/>
              <a:defRPr/>
            </a:pPr>
            <a:r>
              <a:rPr lang="en-US" sz="2400" dirty="0" smtClean="0"/>
              <a:t>	But Gandhi and his friends kept coming back and back until the English gave up.</a:t>
            </a:r>
          </a:p>
        </p:txBody>
      </p:sp>
      <p:pic>
        <p:nvPicPr>
          <p:cNvPr id="29699" name="Picture 7" descr="slide 7"/>
          <p:cNvPicPr>
            <a:picLocks noGrp="1" noChangeAspect="1" noChangeArrowheads="1"/>
          </p:cNvPicPr>
          <p:nvPr>
            <p:ph sz="half" idx="1"/>
          </p:nvPr>
        </p:nvPicPr>
        <p:blipFill>
          <a:blip r:embed="rId2"/>
          <a:srcRect/>
          <a:stretch>
            <a:fillRect/>
          </a:stretch>
        </p:blipFill>
        <p:spPr>
          <a:xfrm>
            <a:off x="323850" y="549275"/>
            <a:ext cx="4076700" cy="579596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2600" y="228600"/>
            <a:ext cx="6934200" cy="868363"/>
          </a:xfrm>
        </p:spPr>
        <p:txBody>
          <a:bodyPr anchor="t"/>
          <a:lstStyle/>
          <a:p>
            <a:pPr eaLnBrk="1" hangingPunct="1">
              <a:defRPr/>
            </a:pPr>
            <a:r>
              <a:rPr lang="en-US" sz="5400" b="1">
                <a:solidFill>
                  <a:srgbClr val="CC3300"/>
                </a:solidFill>
                <a:effectLst>
                  <a:outerShdw blurRad="38100" dist="38100" dir="2700000" algn="tl">
                    <a:srgbClr val="C0C0C0"/>
                  </a:outerShdw>
                </a:effectLst>
                <a:latin typeface="Samarkan" pitchFamily="34" charset="0"/>
              </a:rPr>
              <a:t>Salt March, 1930</a:t>
            </a:r>
          </a:p>
        </p:txBody>
      </p:sp>
      <p:pic>
        <p:nvPicPr>
          <p:cNvPr id="30723" name="Picture 3" descr="Salt March"/>
          <p:cNvPicPr>
            <a:picLocks noGrp="1" noChangeAspect="1" noChangeArrowheads="1"/>
          </p:cNvPicPr>
          <p:nvPr>
            <p:ph sz="half" idx="1"/>
          </p:nvPr>
        </p:nvPicPr>
        <p:blipFill>
          <a:blip r:embed="rId2">
            <a:lum bright="-6000" contrast="6000"/>
          </a:blip>
          <a:srcRect/>
          <a:stretch>
            <a:fillRect/>
          </a:stretch>
        </p:blipFill>
        <p:spPr>
          <a:xfrm>
            <a:off x="1600200" y="1295400"/>
            <a:ext cx="4953000" cy="2700338"/>
          </a:xfrm>
          <a:noFill/>
          <a:ln>
            <a:solidFill>
              <a:srgbClr val="000066"/>
            </a:solidFill>
          </a:ln>
        </p:spPr>
      </p:pic>
      <p:pic>
        <p:nvPicPr>
          <p:cNvPr id="30724" name="Picture 4" descr="Making Salt"/>
          <p:cNvPicPr>
            <a:picLocks noGrp="1" noChangeAspect="1" noChangeArrowheads="1"/>
          </p:cNvPicPr>
          <p:nvPr>
            <p:ph sz="half" idx="2"/>
          </p:nvPr>
        </p:nvPicPr>
        <p:blipFill>
          <a:blip r:embed="rId3">
            <a:lum bright="-6000" contrast="6000"/>
          </a:blip>
          <a:srcRect/>
          <a:stretch>
            <a:fillRect/>
          </a:stretch>
        </p:blipFill>
        <p:spPr>
          <a:xfrm>
            <a:off x="4648200" y="3810000"/>
            <a:ext cx="3962400" cy="2743200"/>
          </a:xfrm>
          <a:noFill/>
          <a:ln>
            <a:solidFill>
              <a:srgbClr val="000066"/>
            </a:solidFill>
          </a:ln>
        </p:spPr>
      </p:pic>
      <p:sp>
        <p:nvSpPr>
          <p:cNvPr id="59397" name="Text Box 5"/>
          <p:cNvSpPr txBox="1">
            <a:spLocks noChangeArrowheads="1"/>
          </p:cNvSpPr>
          <p:nvPr/>
        </p:nvSpPr>
        <p:spPr bwMode="auto">
          <a:xfrm>
            <a:off x="2819400" y="5607050"/>
            <a:ext cx="1752600" cy="946150"/>
          </a:xfrm>
          <a:prstGeom prst="rect">
            <a:avLst/>
          </a:prstGeom>
          <a:noFill/>
          <a:ln w="9525">
            <a:noFill/>
            <a:miter lim="800000"/>
            <a:headEnd/>
            <a:tailEnd/>
          </a:ln>
          <a:effectLst/>
        </p:spPr>
        <p:txBody>
          <a:bodyPr>
            <a:spAutoFit/>
          </a:bodyPr>
          <a:lstStyle/>
          <a:p>
            <a:pPr algn="r">
              <a:spcBef>
                <a:spcPct val="50000"/>
              </a:spcBef>
              <a:defRPr/>
            </a:pPr>
            <a:r>
              <a:rPr lang="en-US" sz="2800">
                <a:solidFill>
                  <a:srgbClr val="000066"/>
                </a:solidFill>
                <a:effectLst>
                  <a:outerShdw blurRad="38100" dist="38100" dir="2700000" algn="tl">
                    <a:srgbClr val="C0C0C0"/>
                  </a:outerShdw>
                </a:effectLst>
                <a:latin typeface="Comic Sans MS" pitchFamily="66" charset="0"/>
              </a:rPr>
              <a:t>Making</a:t>
            </a:r>
            <a:br>
              <a:rPr lang="en-US" sz="2800">
                <a:solidFill>
                  <a:srgbClr val="000066"/>
                </a:solidFill>
                <a:effectLst>
                  <a:outerShdw blurRad="38100" dist="38100" dir="2700000" algn="tl">
                    <a:srgbClr val="C0C0C0"/>
                  </a:outerShdw>
                </a:effectLst>
                <a:latin typeface="Comic Sans MS" pitchFamily="66" charset="0"/>
              </a:rPr>
            </a:br>
            <a:r>
              <a:rPr lang="en-US" sz="2800">
                <a:solidFill>
                  <a:srgbClr val="000066"/>
                </a:solidFill>
                <a:effectLst>
                  <a:outerShdw blurRad="38100" dist="38100" dir="2700000" algn="tl">
                    <a:srgbClr val="C0C0C0"/>
                  </a:outerShdw>
                </a:effectLst>
                <a:latin typeface="Comic Sans MS" pitchFamily="66" charset="0"/>
              </a:rPr>
              <a:t>Salt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body" sz="half" idx="2"/>
          </p:nvPr>
        </p:nvSpPr>
        <p:spPr>
          <a:xfrm>
            <a:off x="4716463" y="333375"/>
            <a:ext cx="4038600" cy="5832475"/>
          </a:xfrm>
        </p:spPr>
        <p:txBody>
          <a:bodyPr/>
          <a:lstStyle/>
          <a:p>
            <a:pPr eaLnBrk="1" hangingPunct="1">
              <a:lnSpc>
                <a:spcPct val="80000"/>
              </a:lnSpc>
              <a:buFontTx/>
              <a:buNone/>
              <a:defRPr/>
            </a:pPr>
            <a:r>
              <a:rPr lang="en-US" sz="1800" dirty="0" smtClean="0">
                <a:solidFill>
                  <a:schemeClr val="bg1"/>
                </a:solidFill>
              </a:rPr>
              <a:t>	</a:t>
            </a:r>
            <a:r>
              <a:rPr lang="en-US" sz="2400" dirty="0" smtClean="0"/>
              <a:t>Finally, after years and many, many </a:t>
            </a:r>
            <a:r>
              <a:rPr lang="en-US" sz="2400" dirty="0" smtClean="0">
                <a:solidFill>
                  <a:srgbClr val="FF0000"/>
                </a:solidFill>
                <a:effectLst>
                  <a:outerShdw blurRad="38100" dist="38100" dir="2700000" algn="tl">
                    <a:srgbClr val="000000">
                      <a:alpha val="43137"/>
                    </a:srgbClr>
                  </a:outerShdw>
                </a:effectLst>
              </a:rPr>
              <a:t>non-violent </a:t>
            </a:r>
            <a:r>
              <a:rPr lang="en-US" sz="2400" dirty="0" smtClean="0"/>
              <a:t>protests like this, Gandhi and his hundreds of thousands of freedom fighters forced the English to </a:t>
            </a:r>
            <a:r>
              <a:rPr lang="en-US" sz="2400" dirty="0" smtClean="0">
                <a:solidFill>
                  <a:srgbClr val="FF0000"/>
                </a:solidFill>
                <a:effectLst>
                  <a:outerShdw blurRad="38100" dist="38100" dir="2700000" algn="tl">
                    <a:srgbClr val="000000">
                      <a:alpha val="43137"/>
                    </a:srgbClr>
                  </a:outerShdw>
                </a:effectLst>
              </a:rPr>
              <a:t>leave</a:t>
            </a:r>
            <a:r>
              <a:rPr lang="en-US" sz="2400" dirty="0" smtClean="0"/>
              <a:t> India and allow the Indians to run their own country. They did this without weapons that could hurt or kill.</a:t>
            </a:r>
          </a:p>
          <a:p>
            <a:pPr eaLnBrk="1" hangingPunct="1">
              <a:lnSpc>
                <a:spcPct val="80000"/>
              </a:lnSpc>
              <a:buFontTx/>
              <a:buNone/>
              <a:defRPr/>
            </a:pPr>
            <a:endParaRPr lang="en-US" sz="2400" dirty="0" smtClean="0"/>
          </a:p>
          <a:p>
            <a:pPr eaLnBrk="1" hangingPunct="1">
              <a:lnSpc>
                <a:spcPct val="80000"/>
              </a:lnSpc>
              <a:buFontTx/>
              <a:buNone/>
              <a:defRPr/>
            </a:pPr>
            <a:r>
              <a:rPr lang="en-US" sz="2400" dirty="0" smtClean="0"/>
              <a:t>	Gandhi’s ideas of </a:t>
            </a:r>
            <a:r>
              <a:rPr lang="en-US" sz="2400" b="1" dirty="0" smtClean="0">
                <a:solidFill>
                  <a:srgbClr val="FF0000"/>
                </a:solidFill>
                <a:effectLst>
                  <a:outerShdw blurRad="38100" dist="38100" dir="2700000" algn="tl">
                    <a:srgbClr val="000000">
                      <a:alpha val="43137"/>
                    </a:srgbClr>
                  </a:outerShdw>
                </a:effectLst>
              </a:rPr>
              <a:t>Passive Resistance </a:t>
            </a:r>
            <a:r>
              <a:rPr lang="en-US" sz="2400" dirty="0" smtClean="0"/>
              <a:t> - or trying to change unfair practices or laws without hurting anyone - have been used by important leaders in </a:t>
            </a:r>
            <a:r>
              <a:rPr lang="en-US" sz="2400" b="1" dirty="0" smtClean="0">
                <a:solidFill>
                  <a:srgbClr val="FF0000"/>
                </a:solidFill>
                <a:effectLst>
                  <a:outerShdw blurRad="38100" dist="38100" dir="2700000" algn="tl">
                    <a:srgbClr val="000000">
                      <a:alpha val="43137"/>
                    </a:srgbClr>
                  </a:outerShdw>
                </a:effectLst>
              </a:rPr>
              <a:t>our</a:t>
            </a:r>
            <a:r>
              <a:rPr lang="en-US" sz="2400" b="1" dirty="0" smtClean="0"/>
              <a:t> </a:t>
            </a:r>
            <a:r>
              <a:rPr lang="en-US" sz="2400" dirty="0" smtClean="0"/>
              <a:t>country and around the world. </a:t>
            </a:r>
          </a:p>
          <a:p>
            <a:pPr eaLnBrk="1" hangingPunct="1">
              <a:lnSpc>
                <a:spcPct val="80000"/>
              </a:lnSpc>
              <a:buFont typeface="Arial" charset="0"/>
              <a:buChar char="•"/>
              <a:defRPr/>
            </a:pPr>
            <a:endParaRPr lang="en-US" sz="1800" dirty="0" smtClean="0">
              <a:solidFill>
                <a:schemeClr val="bg1"/>
              </a:solidFill>
            </a:endParaRPr>
          </a:p>
        </p:txBody>
      </p:sp>
      <p:pic>
        <p:nvPicPr>
          <p:cNvPr id="31747" name="Picture 7" descr="slide 9"/>
          <p:cNvPicPr>
            <a:picLocks noGrp="1" noChangeAspect="1" noChangeArrowheads="1"/>
          </p:cNvPicPr>
          <p:nvPr>
            <p:ph sz="half" idx="1"/>
          </p:nvPr>
        </p:nvPicPr>
        <p:blipFill>
          <a:blip r:embed="rId2"/>
          <a:srcRect/>
          <a:stretch>
            <a:fillRect/>
          </a:stretch>
        </p:blipFill>
        <p:spPr>
          <a:xfrm>
            <a:off x="179388" y="260350"/>
            <a:ext cx="4457700" cy="6192838"/>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http://imagecache2.allposters.com/images/pic/pf/PF_333603_OEM-15MB~Mahatma-Gandhi-Posters.jpg"/>
          <p:cNvPicPr>
            <a:picLocks noChangeAspect="1" noChangeArrowheads="1"/>
          </p:cNvPicPr>
          <p:nvPr/>
        </p:nvPicPr>
        <p:blipFill>
          <a:blip r:embed="rId2"/>
          <a:srcRect/>
          <a:stretch>
            <a:fillRect/>
          </a:stretch>
        </p:blipFill>
        <p:spPr bwMode="auto">
          <a:xfrm>
            <a:off x="5791200" y="1371600"/>
            <a:ext cx="3124200" cy="4311650"/>
          </a:xfrm>
          <a:prstGeom prst="rect">
            <a:avLst/>
          </a:prstGeom>
          <a:noFill/>
          <a:ln w="9525">
            <a:noFill/>
            <a:miter lim="800000"/>
            <a:headEnd/>
            <a:tailEnd/>
          </a:ln>
        </p:spPr>
      </p:pic>
      <p:sp>
        <p:nvSpPr>
          <p:cNvPr id="32771" name="WordArt 2"/>
          <p:cNvSpPr>
            <a:spLocks noChangeArrowheads="1" noChangeShapeType="1" noTextEdit="1"/>
          </p:cNvSpPr>
          <p:nvPr/>
        </p:nvSpPr>
        <p:spPr bwMode="auto">
          <a:xfrm>
            <a:off x="457200" y="304800"/>
            <a:ext cx="8153400" cy="990600"/>
          </a:xfrm>
          <a:prstGeom prst="rect">
            <a:avLst/>
          </a:prstGeom>
        </p:spPr>
        <p:txBody>
          <a:bodyPr wrap="none" fromWordArt="1">
            <a:prstTxWarp prst="textPlain">
              <a:avLst>
                <a:gd name="adj" fmla="val 50000"/>
              </a:avLst>
            </a:prstTxWarp>
          </a:bodyPr>
          <a:lstStyle/>
          <a:p>
            <a:pPr algn="ctr"/>
            <a:r>
              <a:rPr lang="en-US" sz="3600" i="1" kern="10">
                <a:ln w="9525" cap="sq">
                  <a:solidFill>
                    <a:srgbClr val="000000"/>
                  </a:solidFill>
                  <a:round/>
                  <a:headEnd type="none" w="sm" len="sm"/>
                  <a:tailEnd type="none" w="sm" len="sm"/>
                </a:ln>
                <a:effectLst>
                  <a:outerShdw dist="35921" dir="2700000" algn="ctr" rotWithShape="0">
                    <a:srgbClr val="808080"/>
                  </a:outerShdw>
                </a:effectLst>
                <a:latin typeface="HogwartsWizard"/>
              </a:rPr>
              <a:t>Mohandas Gandhi</a:t>
            </a:r>
          </a:p>
        </p:txBody>
      </p:sp>
      <p:sp>
        <p:nvSpPr>
          <p:cNvPr id="32772" name="TextBox 2"/>
          <p:cNvSpPr txBox="1">
            <a:spLocks noChangeArrowheads="1"/>
          </p:cNvSpPr>
          <p:nvPr/>
        </p:nvSpPr>
        <p:spPr bwMode="auto">
          <a:xfrm>
            <a:off x="0" y="1225550"/>
            <a:ext cx="6096000" cy="5262563"/>
          </a:xfrm>
          <a:prstGeom prst="rect">
            <a:avLst/>
          </a:prstGeom>
          <a:noFill/>
          <a:ln w="9525">
            <a:noFill/>
            <a:miter lim="800000"/>
            <a:headEnd/>
            <a:tailEnd/>
          </a:ln>
        </p:spPr>
        <p:txBody>
          <a:bodyPr>
            <a:spAutoFit/>
          </a:bodyPr>
          <a:lstStyle/>
          <a:p>
            <a:r>
              <a:rPr lang="en-US" sz="2400" b="1">
                <a:latin typeface="Calibri" pitchFamily="34" charset="0"/>
              </a:rPr>
              <a:t>A man named </a:t>
            </a:r>
            <a:r>
              <a:rPr lang="en-US" sz="2400" b="1" u="sng">
                <a:solidFill>
                  <a:srgbClr val="FF0000"/>
                </a:solidFill>
                <a:latin typeface="Calibri" pitchFamily="34" charset="0"/>
              </a:rPr>
              <a:t>Mohandas Gandhi </a:t>
            </a:r>
            <a:r>
              <a:rPr lang="en-US" sz="2400" b="1">
                <a:latin typeface="Calibri" pitchFamily="34" charset="0"/>
              </a:rPr>
              <a:t>led the Indian Independence movement.</a:t>
            </a:r>
          </a:p>
          <a:p>
            <a:r>
              <a:rPr lang="en-US" sz="2400" b="1">
                <a:latin typeface="Calibri" pitchFamily="34" charset="0"/>
              </a:rPr>
              <a:t>His strategy of </a:t>
            </a:r>
            <a:r>
              <a:rPr lang="en-US" sz="2400" b="1" u="sng">
                <a:solidFill>
                  <a:srgbClr val="FF0000"/>
                </a:solidFill>
                <a:latin typeface="Calibri" pitchFamily="34" charset="0"/>
              </a:rPr>
              <a:t>non-violent protest </a:t>
            </a:r>
            <a:r>
              <a:rPr lang="en-US" sz="2400" b="1">
                <a:latin typeface="Calibri" pitchFamily="34" charset="0"/>
              </a:rPr>
              <a:t>convinced millions of Indians to support independence.</a:t>
            </a:r>
          </a:p>
          <a:p>
            <a:r>
              <a:rPr lang="en-US" sz="2400" b="1">
                <a:latin typeface="Calibri" pitchFamily="34" charset="0"/>
              </a:rPr>
              <a:t>He used </a:t>
            </a:r>
            <a:r>
              <a:rPr lang="en-US" sz="2400" b="1" u="sng">
                <a:solidFill>
                  <a:srgbClr val="FF0000"/>
                </a:solidFill>
                <a:latin typeface="Calibri" pitchFamily="34" charset="0"/>
              </a:rPr>
              <a:t>fasts</a:t>
            </a:r>
            <a:r>
              <a:rPr lang="en-US" sz="2400" b="1">
                <a:latin typeface="Calibri" pitchFamily="34" charset="0"/>
              </a:rPr>
              <a:t>, </a:t>
            </a:r>
            <a:r>
              <a:rPr lang="en-US" sz="2400" b="1" u="sng">
                <a:solidFill>
                  <a:srgbClr val="FF0000"/>
                </a:solidFill>
                <a:latin typeface="Calibri" pitchFamily="34" charset="0"/>
              </a:rPr>
              <a:t>peaceful protest marches</a:t>
            </a:r>
            <a:r>
              <a:rPr lang="en-US" sz="2400" b="1">
                <a:latin typeface="Calibri" pitchFamily="34" charset="0"/>
              </a:rPr>
              <a:t>, and </a:t>
            </a:r>
            <a:r>
              <a:rPr lang="en-US" sz="2400" b="1" u="sng">
                <a:solidFill>
                  <a:srgbClr val="FF0000"/>
                </a:solidFill>
                <a:latin typeface="Calibri" pitchFamily="34" charset="0"/>
              </a:rPr>
              <a:t>boycotts</a:t>
            </a:r>
            <a:r>
              <a:rPr lang="en-US" sz="2400" b="1">
                <a:latin typeface="Calibri" pitchFamily="34" charset="0"/>
              </a:rPr>
              <a:t> of British goods.</a:t>
            </a:r>
          </a:p>
          <a:p>
            <a:r>
              <a:rPr lang="en-US" sz="2400" b="1">
                <a:latin typeface="Calibri" pitchFamily="34" charset="0"/>
              </a:rPr>
              <a:t>India was finally granted independence from </a:t>
            </a:r>
            <a:r>
              <a:rPr lang="en-US" sz="2400" b="1" u="sng">
                <a:solidFill>
                  <a:srgbClr val="FF0000"/>
                </a:solidFill>
                <a:latin typeface="Calibri" pitchFamily="34" charset="0"/>
              </a:rPr>
              <a:t>Britain in 1947. </a:t>
            </a:r>
          </a:p>
          <a:p>
            <a:endParaRPr lang="en-US" sz="2400" b="1">
              <a:latin typeface="Calibri" pitchFamily="34" charset="0"/>
            </a:endParaRPr>
          </a:p>
          <a:p>
            <a:r>
              <a:rPr lang="en-US" sz="2400" b="1">
                <a:latin typeface="Calibri" pitchFamily="34" charset="0"/>
              </a:rPr>
              <a:t>Gandhi was assignated in 1948 by a Hindu extremist who was upset that Ghandi had helped bring all religious groups in India together to share power in the new government.</a:t>
            </a:r>
          </a:p>
        </p:txBody>
      </p:sp>
      <p:sp>
        <p:nvSpPr>
          <p:cNvPr id="5" name="Rectangle 4"/>
          <p:cNvSpPr/>
          <p:nvPr/>
        </p:nvSpPr>
        <p:spPr>
          <a:xfrm>
            <a:off x="4572000" y="5867400"/>
            <a:ext cx="4572000" cy="646113"/>
          </a:xfrm>
          <a:prstGeom prst="rect">
            <a:avLst/>
          </a:prstGeom>
        </p:spPr>
        <p:txBody>
          <a:bodyPr>
            <a:spAutoFit/>
          </a:bodyPr>
          <a:lstStyle/>
          <a:p>
            <a:pPr>
              <a:defRPr/>
            </a:pPr>
            <a:r>
              <a:rPr lang="en-US" b="1" i="1" dirty="0">
                <a:solidFill>
                  <a:srgbClr val="0070C0"/>
                </a:solidFill>
                <a:effectLst>
                  <a:outerShdw blurRad="38100" dist="38100" dir="2700000" algn="tl">
                    <a:srgbClr val="000000">
                      <a:alpha val="43137"/>
                    </a:srgbClr>
                  </a:outerShdw>
                </a:effectLst>
                <a:latin typeface="Arial" charset="0"/>
              </a:rPr>
              <a:t>"An eye for an eye will make the whole world blind"... Gandhi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http://imagecache2.allposters.com/images/pic/pf/PF_333603_OEM-15MB~Mahatma-Gandhi-Posters.jpg"/>
          <p:cNvPicPr>
            <a:picLocks noChangeAspect="1" noChangeArrowheads="1"/>
          </p:cNvPicPr>
          <p:nvPr/>
        </p:nvPicPr>
        <p:blipFill>
          <a:blip r:embed="rId2"/>
          <a:srcRect/>
          <a:stretch>
            <a:fillRect/>
          </a:stretch>
        </p:blipFill>
        <p:spPr bwMode="auto">
          <a:xfrm>
            <a:off x="381000" y="3124200"/>
            <a:ext cx="2571750" cy="3549650"/>
          </a:xfrm>
          <a:prstGeom prst="rect">
            <a:avLst/>
          </a:prstGeom>
          <a:noFill/>
          <a:ln w="9525">
            <a:noFill/>
            <a:miter lim="800000"/>
            <a:headEnd/>
            <a:tailEnd/>
          </a:ln>
        </p:spPr>
      </p:pic>
      <p:sp>
        <p:nvSpPr>
          <p:cNvPr id="33795" name="WordArt 2"/>
          <p:cNvSpPr>
            <a:spLocks noChangeArrowheads="1" noChangeShapeType="1" noTextEdit="1"/>
          </p:cNvSpPr>
          <p:nvPr/>
        </p:nvSpPr>
        <p:spPr bwMode="auto">
          <a:xfrm>
            <a:off x="457200" y="304800"/>
            <a:ext cx="8153400" cy="990600"/>
          </a:xfrm>
          <a:prstGeom prst="rect">
            <a:avLst/>
          </a:prstGeom>
        </p:spPr>
        <p:txBody>
          <a:bodyPr wrap="none" fromWordArt="1">
            <a:prstTxWarp prst="textPlain">
              <a:avLst>
                <a:gd name="adj" fmla="val 50000"/>
              </a:avLst>
            </a:prstTxWarp>
          </a:bodyPr>
          <a:lstStyle/>
          <a:p>
            <a:pPr algn="ctr"/>
            <a:r>
              <a:rPr lang="en-US" sz="3600" i="1" kern="10">
                <a:ln w="9525" cap="sq">
                  <a:solidFill>
                    <a:srgbClr val="000000"/>
                  </a:solidFill>
                  <a:round/>
                  <a:headEnd type="none" w="sm" len="sm"/>
                  <a:tailEnd type="none" w="sm" len="sm"/>
                </a:ln>
                <a:effectLst>
                  <a:outerShdw dist="35921" dir="2700000" algn="ctr" rotWithShape="0">
                    <a:srgbClr val="808080"/>
                  </a:outerShdw>
                </a:effectLst>
                <a:latin typeface="HogwartsWizard"/>
              </a:rPr>
              <a:t>Mohandas Gandhi</a:t>
            </a:r>
          </a:p>
        </p:txBody>
      </p:sp>
      <p:sp>
        <p:nvSpPr>
          <p:cNvPr id="28676" name="TextBox 2"/>
          <p:cNvSpPr txBox="1">
            <a:spLocks noChangeArrowheads="1"/>
          </p:cNvSpPr>
          <p:nvPr/>
        </p:nvSpPr>
        <p:spPr bwMode="auto">
          <a:xfrm>
            <a:off x="0" y="1524000"/>
            <a:ext cx="9144000" cy="1570038"/>
          </a:xfrm>
          <a:prstGeom prst="rect">
            <a:avLst/>
          </a:prstGeom>
          <a:noFill/>
          <a:ln w="9525">
            <a:noFill/>
            <a:miter lim="800000"/>
            <a:headEnd/>
            <a:tailEnd/>
          </a:ln>
        </p:spPr>
        <p:txBody>
          <a:bodyPr>
            <a:spAutoFit/>
          </a:bodyPr>
          <a:lstStyle/>
          <a:p>
            <a:pPr algn="ctr">
              <a:defRPr/>
            </a:pPr>
            <a:r>
              <a:rPr lang="en-US" sz="3200" b="1" dirty="0">
                <a:latin typeface="Calibri" pitchFamily="34" charset="0"/>
              </a:rPr>
              <a:t>Can you think of any other great leaders in Modern History that have followed Gandhi’s strategy of </a:t>
            </a:r>
            <a:r>
              <a:rPr lang="en-US" sz="3200" b="1" dirty="0">
                <a:solidFill>
                  <a:srgbClr val="FF0000"/>
                </a:solidFill>
                <a:effectLst>
                  <a:outerShdw blurRad="38100" dist="38100" dir="2700000" algn="tl">
                    <a:srgbClr val="000000">
                      <a:alpha val="43137"/>
                    </a:srgbClr>
                  </a:outerShdw>
                </a:effectLst>
                <a:latin typeface="Arial" charset="0"/>
              </a:rPr>
              <a:t>Passive Resistance </a:t>
            </a:r>
            <a:r>
              <a:rPr lang="en-US" sz="3200" b="1" dirty="0">
                <a:solidFill>
                  <a:srgbClr val="FF0000"/>
                </a:solidFill>
                <a:effectLst>
                  <a:outerShdw blurRad="38100" dist="38100" dir="2700000" algn="tl">
                    <a:srgbClr val="000000">
                      <a:alpha val="43137"/>
                    </a:srgbClr>
                  </a:outerShdw>
                </a:effectLst>
                <a:latin typeface="Calibri" pitchFamily="34" charset="0"/>
              </a:rPr>
              <a:t>? </a:t>
            </a:r>
          </a:p>
        </p:txBody>
      </p:sp>
      <p:pic>
        <p:nvPicPr>
          <p:cNvPr id="23554" name="Picture 2" descr="http://rds.yahoo.com/_ylt=A0WTb_poFqZJl14B78mjzbkF/SIG=12k7lgri0/EXP=1235707880/**http%3A/www.houstonist.com/attachments/houston_jim/032206_mlk.jpg"/>
          <p:cNvPicPr>
            <a:picLocks noChangeAspect="1" noChangeArrowheads="1"/>
          </p:cNvPicPr>
          <p:nvPr/>
        </p:nvPicPr>
        <p:blipFill>
          <a:blip r:embed="rId3"/>
          <a:srcRect/>
          <a:stretch>
            <a:fillRect/>
          </a:stretch>
        </p:blipFill>
        <p:spPr bwMode="auto">
          <a:xfrm>
            <a:off x="3429000" y="3200400"/>
            <a:ext cx="2667000" cy="3341688"/>
          </a:xfrm>
          <a:prstGeom prst="rect">
            <a:avLst/>
          </a:prstGeom>
          <a:noFill/>
          <a:ln w="9525">
            <a:noFill/>
            <a:miter lim="800000"/>
            <a:headEnd/>
            <a:tailEnd/>
          </a:ln>
        </p:spPr>
      </p:pic>
      <p:pic>
        <p:nvPicPr>
          <p:cNvPr id="23556" name="Picture 4" descr="http://rds.yahoo.com/_ylt=A0WTb_zKFqZJUlQAU6qjzbkF/SIG=1304crp3h/EXP=1235707978/**http%3A/www.poster.net/mandela-nelson/mandela-nelson-no-easy-walk-5000693.jpg"/>
          <p:cNvPicPr>
            <a:picLocks noChangeAspect="1" noChangeArrowheads="1"/>
          </p:cNvPicPr>
          <p:nvPr/>
        </p:nvPicPr>
        <p:blipFill>
          <a:blip r:embed="rId4"/>
          <a:srcRect/>
          <a:stretch>
            <a:fillRect/>
          </a:stretch>
        </p:blipFill>
        <p:spPr bwMode="auto">
          <a:xfrm>
            <a:off x="6324600" y="3181350"/>
            <a:ext cx="2614613"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ssolve">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8"/>
          <p:cNvPicPr>
            <a:picLocks noChangeAspect="1" noChangeArrowheads="1"/>
          </p:cNvPicPr>
          <p:nvPr/>
        </p:nvPicPr>
        <p:blipFill>
          <a:blip r:embed="rId2">
            <a:lum bright="70000" contrast="-70000"/>
          </a:blip>
          <a:srcRect/>
          <a:stretch>
            <a:fillRect/>
          </a:stretch>
        </p:blipFill>
        <p:spPr bwMode="auto">
          <a:xfrm>
            <a:off x="0" y="381000"/>
            <a:ext cx="9144000" cy="6248400"/>
          </a:xfrm>
          <a:prstGeom prst="rect">
            <a:avLst/>
          </a:prstGeom>
          <a:noFill/>
          <a:ln w="12700" cap="sq">
            <a:noFill/>
            <a:miter lim="800000"/>
            <a:headEnd type="none" w="sm" len="sm"/>
            <a:tailEnd type="none" w="sm" len="sm"/>
          </a:ln>
        </p:spPr>
      </p:pic>
      <p:sp>
        <p:nvSpPr>
          <p:cNvPr id="7171" name="WordArt 2"/>
          <p:cNvSpPr>
            <a:spLocks noChangeArrowheads="1" noChangeShapeType="1" noTextEdit="1"/>
          </p:cNvSpPr>
          <p:nvPr/>
        </p:nvSpPr>
        <p:spPr bwMode="auto">
          <a:xfrm>
            <a:off x="457200" y="304800"/>
            <a:ext cx="8153400" cy="990600"/>
          </a:xfrm>
          <a:prstGeom prst="rect">
            <a:avLst/>
          </a:prstGeom>
        </p:spPr>
        <p:txBody>
          <a:bodyPr wrap="none" fromWordArt="1">
            <a:prstTxWarp prst="textPlain">
              <a:avLst>
                <a:gd name="adj" fmla="val 50000"/>
              </a:avLst>
            </a:prstTxWarp>
          </a:bodyPr>
          <a:lstStyle/>
          <a:p>
            <a:pPr algn="ctr"/>
            <a:r>
              <a:rPr lang="en-US" sz="3600" i="1" kern="10">
                <a:ln w="9525" cap="sq">
                  <a:solidFill>
                    <a:srgbClr val="000000"/>
                  </a:solidFill>
                  <a:round/>
                  <a:headEnd type="none" w="sm" len="sm"/>
                  <a:tailEnd type="none" w="sm" len="sm"/>
                </a:ln>
                <a:effectLst>
                  <a:outerShdw dist="35921" dir="2700000" algn="ctr" rotWithShape="0">
                    <a:srgbClr val="808080"/>
                  </a:outerShdw>
                </a:effectLst>
                <a:latin typeface="HogwartsWizard"/>
              </a:rPr>
              <a:t>The British come to India</a:t>
            </a:r>
          </a:p>
        </p:txBody>
      </p:sp>
      <p:sp>
        <p:nvSpPr>
          <p:cNvPr id="7172" name="TextBox 3"/>
          <p:cNvSpPr txBox="1">
            <a:spLocks noChangeArrowheads="1"/>
          </p:cNvSpPr>
          <p:nvPr/>
        </p:nvSpPr>
        <p:spPr bwMode="auto">
          <a:xfrm>
            <a:off x="152400" y="1905000"/>
            <a:ext cx="8839200" cy="2678113"/>
          </a:xfrm>
          <a:prstGeom prst="rect">
            <a:avLst/>
          </a:prstGeom>
          <a:noFill/>
          <a:ln w="9525">
            <a:noFill/>
            <a:miter lim="800000"/>
            <a:headEnd/>
            <a:tailEnd/>
          </a:ln>
        </p:spPr>
        <p:txBody>
          <a:bodyPr>
            <a:spAutoFit/>
          </a:bodyPr>
          <a:lstStyle/>
          <a:p>
            <a:pPr>
              <a:buFont typeface="Arial" pitchFamily="34" charset="0"/>
              <a:buChar char="•"/>
            </a:pPr>
            <a:r>
              <a:rPr lang="en-US" sz="2800">
                <a:latin typeface="Calibri" pitchFamily="34" charset="0"/>
              </a:rPr>
              <a:t>As the Mughal Empire declined, </a:t>
            </a:r>
            <a:r>
              <a:rPr lang="en-US" sz="2800" b="1" u="sng">
                <a:solidFill>
                  <a:srgbClr val="FF0000"/>
                </a:solidFill>
                <a:latin typeface="Calibri" pitchFamily="34" charset="0"/>
              </a:rPr>
              <a:t>England</a:t>
            </a:r>
            <a:r>
              <a:rPr lang="en-US" sz="2800">
                <a:latin typeface="Calibri" pitchFamily="34" charset="0"/>
              </a:rPr>
              <a:t> rose to power. </a:t>
            </a:r>
          </a:p>
          <a:p>
            <a:pPr>
              <a:buFont typeface="Arial" pitchFamily="34" charset="0"/>
              <a:buChar char="•"/>
            </a:pPr>
            <a:r>
              <a:rPr lang="en-US" sz="2800">
                <a:latin typeface="Calibri" pitchFamily="34" charset="0"/>
              </a:rPr>
              <a:t>In the 1600s, The English established trade with India. Demand for goods like cotton and sugar was very high. </a:t>
            </a:r>
          </a:p>
          <a:p>
            <a:pPr>
              <a:buFont typeface="Arial" pitchFamily="34" charset="0"/>
              <a:buChar char="•"/>
            </a:pPr>
            <a:r>
              <a:rPr lang="en-US" sz="2800">
                <a:latin typeface="Calibri" pitchFamily="34" charset="0"/>
              </a:rPr>
              <a:t>The </a:t>
            </a:r>
            <a:r>
              <a:rPr lang="en-US" sz="2800" b="1" u="sng">
                <a:solidFill>
                  <a:srgbClr val="FF0000"/>
                </a:solidFill>
                <a:latin typeface="Calibri" pitchFamily="34" charset="0"/>
              </a:rPr>
              <a:t>East India Company </a:t>
            </a:r>
            <a:r>
              <a:rPr lang="en-US" sz="2800">
                <a:latin typeface="Calibri" pitchFamily="34" charset="0"/>
              </a:rPr>
              <a:t>(a British trading company) was granted valuable trading rights. The company founded the major cities of </a:t>
            </a:r>
          </a:p>
        </p:txBody>
      </p:sp>
      <p:sp>
        <p:nvSpPr>
          <p:cNvPr id="5" name="TextBox 4"/>
          <p:cNvSpPr txBox="1">
            <a:spLocks noChangeArrowheads="1"/>
          </p:cNvSpPr>
          <p:nvPr/>
        </p:nvSpPr>
        <p:spPr bwMode="auto">
          <a:xfrm>
            <a:off x="3124200" y="4419600"/>
            <a:ext cx="3429000" cy="2124075"/>
          </a:xfrm>
          <a:prstGeom prst="rect">
            <a:avLst/>
          </a:prstGeom>
          <a:noFill/>
          <a:ln w="9525">
            <a:noFill/>
            <a:miter lim="800000"/>
            <a:headEnd/>
            <a:tailEnd/>
          </a:ln>
        </p:spPr>
        <p:txBody>
          <a:bodyPr>
            <a:spAutoFit/>
          </a:bodyPr>
          <a:lstStyle/>
          <a:p>
            <a:pPr>
              <a:buFont typeface="Arial" pitchFamily="34" charset="0"/>
              <a:buChar char="•"/>
            </a:pPr>
            <a:r>
              <a:rPr lang="en-US" sz="4400" b="1" u="sng">
                <a:solidFill>
                  <a:srgbClr val="FF0000"/>
                </a:solidFill>
                <a:latin typeface="Calibri" pitchFamily="34" charset="0"/>
              </a:rPr>
              <a:t>MADRAS</a:t>
            </a:r>
          </a:p>
          <a:p>
            <a:pPr>
              <a:buFont typeface="Arial" pitchFamily="34" charset="0"/>
              <a:buChar char="•"/>
            </a:pPr>
            <a:r>
              <a:rPr lang="en-US" sz="4400" b="1" u="sng">
                <a:solidFill>
                  <a:srgbClr val="FF0000"/>
                </a:solidFill>
                <a:latin typeface="Calibri" pitchFamily="34" charset="0"/>
              </a:rPr>
              <a:t>CALCUTTA</a:t>
            </a:r>
          </a:p>
          <a:p>
            <a:pPr>
              <a:buFont typeface="Arial" pitchFamily="34" charset="0"/>
              <a:buChar char="•"/>
            </a:pPr>
            <a:r>
              <a:rPr lang="en-US" sz="4400" b="1" u="sng">
                <a:solidFill>
                  <a:srgbClr val="FF0000"/>
                </a:solidFill>
                <a:latin typeface="Calibri" pitchFamily="34" charset="0"/>
              </a:rPr>
              <a:t>BOMBAY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620000" cy="1569660"/>
          </a:xfrm>
          <a:prstGeom prst="rect">
            <a:avLst/>
          </a:prstGeom>
          <a:noFill/>
        </p:spPr>
        <p:txBody>
          <a:bodyPr>
            <a:spAutoFit/>
          </a:bodyPr>
          <a:lstStyle/>
          <a:p>
            <a:pPr algn="ctr" fontAlgn="auto">
              <a:spcBef>
                <a:spcPts val="0"/>
              </a:spcBef>
              <a:spcAft>
                <a:spcPts val="0"/>
              </a:spcAft>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Tensions between </a:t>
            </a:r>
            <a:r>
              <a:rPr lang="en-US" sz="4800" b="1" u="sng" dirty="0">
                <a:ln w="17780" cmpd="sng">
                  <a:solidFill>
                    <a:srgbClr val="FFFFFF"/>
                  </a:solidFill>
                  <a:prstDash val="solid"/>
                  <a:miter lim="800000"/>
                </a:ln>
                <a:solidFill>
                  <a:srgbClr val="FF0000"/>
                </a:solidFill>
                <a:effectLst>
                  <a:outerShdw blurRad="50800" algn="tl" rotWithShape="0">
                    <a:srgbClr val="000000"/>
                  </a:outerShdw>
                </a:effectLst>
                <a:latin typeface="+mn-lt"/>
              </a:rPr>
              <a:t>Hindus </a:t>
            </a:r>
          </a:p>
          <a:p>
            <a:pPr algn="ctr" fontAlgn="auto">
              <a:spcBef>
                <a:spcPts val="0"/>
              </a:spcBef>
              <a:spcAft>
                <a:spcPts val="0"/>
              </a:spcAft>
              <a:defRPr/>
            </a:pPr>
            <a:r>
              <a:rPr lang="en-US" sz="4800" b="1" u="sng" dirty="0">
                <a:ln w="17780" cmpd="sng">
                  <a:solidFill>
                    <a:srgbClr val="FFFFFF"/>
                  </a:solidFill>
                  <a:prstDash val="solid"/>
                  <a:miter lim="800000"/>
                </a:ln>
                <a:solidFill>
                  <a:srgbClr val="FF0000"/>
                </a:solidFill>
                <a:effectLst>
                  <a:outerShdw blurRad="50800" algn="tl" rotWithShape="0">
                    <a:srgbClr val="000000"/>
                  </a:outerShdw>
                </a:effectLst>
                <a:latin typeface="+mn-lt"/>
              </a:rPr>
              <a:t>and Muslims</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began to rise…</a:t>
            </a:r>
          </a:p>
        </p:txBody>
      </p:sp>
      <p:sp>
        <p:nvSpPr>
          <p:cNvPr id="34819" name="TextBox 3"/>
          <p:cNvSpPr txBox="1">
            <a:spLocks noChangeArrowheads="1"/>
          </p:cNvSpPr>
          <p:nvPr/>
        </p:nvSpPr>
        <p:spPr bwMode="auto">
          <a:xfrm>
            <a:off x="0" y="152400"/>
            <a:ext cx="8991600" cy="646113"/>
          </a:xfrm>
          <a:prstGeom prst="rect">
            <a:avLst/>
          </a:prstGeom>
          <a:noFill/>
          <a:ln w="9525">
            <a:noFill/>
            <a:miter lim="800000"/>
            <a:headEnd/>
            <a:tailEnd/>
          </a:ln>
        </p:spPr>
        <p:txBody>
          <a:bodyPr>
            <a:spAutoFit/>
          </a:bodyPr>
          <a:lstStyle/>
          <a:p>
            <a:pPr algn="ctr"/>
            <a:r>
              <a:rPr lang="en-US" sz="3600">
                <a:latin typeface="Calibri" pitchFamily="34" charset="0"/>
              </a:rPr>
              <a:t>Before India became an independent country, </a:t>
            </a:r>
          </a:p>
        </p:txBody>
      </p:sp>
      <p:sp>
        <p:nvSpPr>
          <p:cNvPr id="6" name="TextBox 5"/>
          <p:cNvSpPr txBox="1">
            <a:spLocks noChangeArrowheads="1"/>
          </p:cNvSpPr>
          <p:nvPr/>
        </p:nvSpPr>
        <p:spPr bwMode="auto">
          <a:xfrm>
            <a:off x="381000" y="2209800"/>
            <a:ext cx="8534400" cy="4800600"/>
          </a:xfrm>
          <a:prstGeom prst="rect">
            <a:avLst/>
          </a:prstGeom>
          <a:noFill/>
          <a:ln w="9525">
            <a:noFill/>
            <a:miter lim="800000"/>
            <a:headEnd/>
            <a:tailEnd/>
          </a:ln>
        </p:spPr>
        <p:txBody>
          <a:bodyPr>
            <a:spAutoFit/>
          </a:bodyPr>
          <a:lstStyle/>
          <a:p>
            <a:r>
              <a:rPr lang="en-US" sz="2400" b="1">
                <a:latin typeface="Calibri" pitchFamily="34" charset="0"/>
              </a:rPr>
              <a:t>India’s </a:t>
            </a:r>
            <a:r>
              <a:rPr lang="en-US" sz="2400" b="1" u="sng">
                <a:solidFill>
                  <a:srgbClr val="FF0000"/>
                </a:solidFill>
                <a:latin typeface="Calibri" pitchFamily="34" charset="0"/>
              </a:rPr>
              <a:t>Muslims</a:t>
            </a:r>
            <a:r>
              <a:rPr lang="en-US" sz="2400" b="1">
                <a:latin typeface="Calibri" pitchFamily="34" charset="0"/>
              </a:rPr>
              <a:t> were afraid they would not have a say in the new government, once Britain granted independence. </a:t>
            </a:r>
          </a:p>
          <a:p>
            <a:endParaRPr lang="en-US" sz="2400" b="1">
              <a:latin typeface="Calibri" pitchFamily="34" charset="0"/>
            </a:endParaRPr>
          </a:p>
          <a:p>
            <a:r>
              <a:rPr lang="en-US" sz="2400" b="1">
                <a:latin typeface="Calibri" pitchFamily="34" charset="0"/>
              </a:rPr>
              <a:t>To avoid a civil war, the British government agreed to the </a:t>
            </a:r>
            <a:r>
              <a:rPr lang="en-US" sz="2400" b="1" u="sng">
                <a:solidFill>
                  <a:srgbClr val="FF0000"/>
                </a:solidFill>
                <a:latin typeface="Calibri" pitchFamily="34" charset="0"/>
              </a:rPr>
              <a:t>partition of India</a:t>
            </a:r>
            <a:r>
              <a:rPr lang="en-US" sz="2400" b="1">
                <a:latin typeface="Calibri" pitchFamily="34" charset="0"/>
              </a:rPr>
              <a:t>.</a:t>
            </a:r>
          </a:p>
          <a:p>
            <a:endParaRPr lang="en-US" sz="2400" b="1">
              <a:latin typeface="Calibri" pitchFamily="34" charset="0"/>
            </a:endParaRPr>
          </a:p>
          <a:p>
            <a:r>
              <a:rPr lang="en-US" sz="2400" b="1">
                <a:latin typeface="Calibri" pitchFamily="34" charset="0"/>
              </a:rPr>
              <a:t>In 1947, India gained independence, and the country of </a:t>
            </a:r>
            <a:r>
              <a:rPr lang="en-US" sz="2400" b="1" u="sng">
                <a:solidFill>
                  <a:srgbClr val="FF0000"/>
                </a:solidFill>
                <a:latin typeface="Calibri" pitchFamily="34" charset="0"/>
              </a:rPr>
              <a:t>Pakistan</a:t>
            </a:r>
            <a:r>
              <a:rPr lang="en-US" sz="2400" b="1">
                <a:latin typeface="Calibri" pitchFamily="34" charset="0"/>
              </a:rPr>
              <a:t> was formed for </a:t>
            </a:r>
            <a:r>
              <a:rPr lang="en-US" sz="2400" b="1" u="sng">
                <a:solidFill>
                  <a:srgbClr val="FF0000"/>
                </a:solidFill>
                <a:latin typeface="Calibri" pitchFamily="34" charset="0"/>
              </a:rPr>
              <a:t>Muslims</a:t>
            </a:r>
            <a:r>
              <a:rPr lang="en-US" sz="2400" b="1">
                <a:latin typeface="Calibri" pitchFamily="34" charset="0"/>
              </a:rPr>
              <a:t>.  About </a:t>
            </a:r>
            <a:r>
              <a:rPr lang="en-US" sz="2400" b="1" u="sng">
                <a:solidFill>
                  <a:srgbClr val="FF0000"/>
                </a:solidFill>
                <a:latin typeface="Calibri" pitchFamily="34" charset="0"/>
              </a:rPr>
              <a:t>10 million </a:t>
            </a:r>
            <a:r>
              <a:rPr lang="en-US" sz="2400" b="1">
                <a:latin typeface="Calibri" pitchFamily="34" charset="0"/>
              </a:rPr>
              <a:t>people crossed the border into Pakistan.</a:t>
            </a:r>
          </a:p>
          <a:p>
            <a:endParaRPr lang="en-US" sz="2400" b="1">
              <a:latin typeface="Calibri" pitchFamily="34" charset="0"/>
            </a:endParaRPr>
          </a:p>
          <a:p>
            <a:r>
              <a:rPr lang="en-US" sz="2400" b="1">
                <a:latin typeface="Calibri" pitchFamily="34" charset="0"/>
              </a:rPr>
              <a:t>Soon after these 2 countries were formed, other countries in the region gained their independence from </a:t>
            </a:r>
            <a:r>
              <a:rPr lang="en-US" sz="2400" b="1" u="sng">
                <a:solidFill>
                  <a:srgbClr val="FF0000"/>
                </a:solidFill>
                <a:latin typeface="Calibri" pitchFamily="34" charset="0"/>
              </a:rPr>
              <a:t>Britain</a:t>
            </a:r>
            <a:r>
              <a:rPr lang="en-US" sz="2400" b="1">
                <a:latin typeface="Calibri" pitchFamily="34" charset="0"/>
              </a:rPr>
              <a:t> as well.</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00200" y="152400"/>
            <a:ext cx="7315200" cy="838200"/>
          </a:xfrm>
        </p:spPr>
        <p:txBody>
          <a:bodyPr/>
          <a:lstStyle/>
          <a:p>
            <a:pPr eaLnBrk="1" hangingPunct="1">
              <a:defRPr/>
            </a:pPr>
            <a:r>
              <a:rPr lang="en-US" sz="4800" b="1">
                <a:solidFill>
                  <a:srgbClr val="CC3300"/>
                </a:solidFill>
                <a:effectLst>
                  <a:outerShdw blurRad="38100" dist="38100" dir="2700000" algn="tl">
                    <a:srgbClr val="C0C0C0"/>
                  </a:outerShdw>
                </a:effectLst>
                <a:latin typeface="Samarkan" pitchFamily="34" charset="0"/>
              </a:rPr>
              <a:t>Pre-Partition</a:t>
            </a:r>
            <a:endParaRPr lang="en-US" b="1">
              <a:solidFill>
                <a:srgbClr val="CC3300"/>
              </a:solidFill>
              <a:effectLst>
                <a:outerShdw blurRad="38100" dist="38100" dir="2700000" algn="tl">
                  <a:srgbClr val="C0C0C0"/>
                </a:outerShdw>
              </a:effectLst>
              <a:latin typeface="Samarkan" pitchFamily="34" charset="0"/>
            </a:endParaRPr>
          </a:p>
        </p:txBody>
      </p:sp>
      <p:pic>
        <p:nvPicPr>
          <p:cNvPr id="35843" name="Picture 3" descr="map-SoAsia-Prepartition"/>
          <p:cNvPicPr>
            <a:picLocks noGrp="1" noChangeAspect="1" noChangeArrowheads="1"/>
          </p:cNvPicPr>
          <p:nvPr>
            <p:ph idx="1"/>
          </p:nvPr>
        </p:nvPicPr>
        <p:blipFill>
          <a:blip r:embed="rId3">
            <a:lum bright="-6000" contrast="12000"/>
          </a:blip>
          <a:srcRect/>
          <a:stretch>
            <a:fillRect/>
          </a:stretch>
        </p:blipFill>
        <p:spPr>
          <a:xfrm>
            <a:off x="1676400" y="1104900"/>
            <a:ext cx="7162800" cy="5372100"/>
          </a:xfrm>
          <a:noFill/>
          <a:ln>
            <a:solidFill>
              <a:srgbClr val="000066"/>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India's post independence fight"/>
          <p:cNvPicPr>
            <a:picLocks noChangeAspect="1" noChangeArrowheads="1"/>
          </p:cNvPicPr>
          <p:nvPr/>
        </p:nvPicPr>
        <p:blipFill>
          <a:blip r:embed="rId2">
            <a:lum contrast="6000"/>
          </a:blip>
          <a:srcRect t="2478" b="3331"/>
          <a:stretch>
            <a:fillRect/>
          </a:stretch>
        </p:blipFill>
        <p:spPr bwMode="auto">
          <a:xfrm>
            <a:off x="1905000" y="533400"/>
            <a:ext cx="6629400" cy="5927725"/>
          </a:xfrm>
          <a:prstGeom prst="rect">
            <a:avLst/>
          </a:prstGeom>
          <a:noFill/>
          <a:ln w="9525">
            <a:solidFill>
              <a:srgbClr val="0066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81000" y="1873250"/>
            <a:ext cx="5334000" cy="641350"/>
          </a:xfrm>
          <a:prstGeom prst="rect">
            <a:avLst/>
          </a:prstGeom>
          <a:gradFill rotWithShape="1">
            <a:gsLst>
              <a:gs pos="0">
                <a:schemeClr val="tx1">
                  <a:alpha val="60001"/>
                </a:schemeClr>
              </a:gs>
              <a:gs pos="100000">
                <a:schemeClr val="tx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3600" dirty="0">
                <a:solidFill>
                  <a:schemeClr val="bg1"/>
                </a:solidFill>
                <a:latin typeface="Maiandra GD" pitchFamily="34" charset="0"/>
              </a:rPr>
              <a:t>August 14, 1947</a:t>
            </a:r>
          </a:p>
        </p:txBody>
      </p:sp>
      <p:pic>
        <p:nvPicPr>
          <p:cNvPr id="37891" name="Picture 3" descr="India Partition.jpg"/>
          <p:cNvPicPr>
            <a:picLocks noChangeAspect="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sp>
        <p:nvSpPr>
          <p:cNvPr id="6" name="Rectangle 2"/>
          <p:cNvSpPr>
            <a:spLocks noGrp="1" noChangeArrowheads="1"/>
          </p:cNvSpPr>
          <p:nvPr>
            <p:ph type="ctrTitle"/>
          </p:nvPr>
        </p:nvSpPr>
        <p:spPr>
          <a:xfrm>
            <a:off x="914400" y="5562600"/>
            <a:ext cx="7391400" cy="914400"/>
          </a:xfrm>
          <a:gradFill rotWithShape="1">
            <a:gsLst>
              <a:gs pos="0">
                <a:schemeClr val="tx1">
                  <a:gamma/>
                  <a:shade val="46275"/>
                  <a:invGamma/>
                  <a:alpha val="60001"/>
                </a:schemeClr>
              </a:gs>
              <a:gs pos="100000">
                <a:schemeClr val="tx1">
                  <a:alpha val="60001"/>
                </a:schemeClr>
              </a:gs>
            </a:gsLst>
            <a:lin ang="5400000" scaled="1"/>
          </a:gradFill>
        </p:spPr>
        <p:txBody>
          <a:bodyPr/>
          <a:lstStyle/>
          <a:p>
            <a:pPr algn="l" eaLnBrk="1" hangingPunct="1">
              <a:defRPr/>
            </a:pPr>
            <a:r>
              <a:rPr lang="en-US" sz="6000" dirty="0" smtClean="0">
                <a:solidFill>
                  <a:schemeClr val="bg1"/>
                </a:solidFill>
                <a:latin typeface="Maiandra GD" pitchFamily="34" charset="0"/>
              </a:rPr>
              <a:t>The Partition of India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pPr eaLnBrk="1" hangingPunct="1"/>
            <a:r>
              <a:rPr lang="en-US" smtClean="0"/>
              <a:t>What is the Partition of India?</a:t>
            </a:r>
          </a:p>
        </p:txBody>
      </p:sp>
      <p:sp>
        <p:nvSpPr>
          <p:cNvPr id="3083" name="Rectangle 11"/>
          <p:cNvSpPr>
            <a:spLocks noGrp="1" noChangeArrowheads="1"/>
          </p:cNvSpPr>
          <p:nvPr>
            <p:ph type="body" sz="half" idx="1"/>
          </p:nvPr>
        </p:nvSpPr>
        <p:spPr>
          <a:xfrm>
            <a:off x="762000" y="1828800"/>
            <a:ext cx="4038600" cy="4495800"/>
          </a:xfrm>
        </p:spPr>
        <p:txBody>
          <a:bodyPr/>
          <a:lstStyle/>
          <a:p>
            <a:pPr eaLnBrk="1" hangingPunct="1">
              <a:buFont typeface="Wingdings" pitchFamily="2" charset="2"/>
              <a:buNone/>
            </a:pPr>
            <a:r>
              <a:rPr lang="en-US" sz="1800" smtClean="0"/>
              <a:t>The partition of India was the </a:t>
            </a:r>
          </a:p>
          <a:p>
            <a:pPr eaLnBrk="1" hangingPunct="1">
              <a:buFont typeface="Wingdings" pitchFamily="2" charset="2"/>
              <a:buNone/>
            </a:pPr>
            <a:r>
              <a:rPr lang="en-US" sz="1800" smtClean="0"/>
              <a:t>separation of India on Aug. 14, </a:t>
            </a:r>
          </a:p>
          <a:p>
            <a:pPr eaLnBrk="1" hangingPunct="1">
              <a:buFont typeface="Wingdings" pitchFamily="2" charset="2"/>
              <a:buNone/>
            </a:pPr>
            <a:r>
              <a:rPr lang="en-US" sz="1800" smtClean="0"/>
              <a:t>1947 and Aug. 15, 1947 into the </a:t>
            </a:r>
          </a:p>
          <a:p>
            <a:pPr eaLnBrk="1" hangingPunct="1">
              <a:buFont typeface="Wingdings" pitchFamily="2" charset="2"/>
              <a:buNone/>
            </a:pPr>
            <a:r>
              <a:rPr lang="en-US" sz="1800" smtClean="0"/>
              <a:t>countries of the Dominion of Pakistan</a:t>
            </a:r>
          </a:p>
          <a:p>
            <a:pPr eaLnBrk="1" hangingPunct="1">
              <a:buFont typeface="Wingdings" pitchFamily="2" charset="2"/>
              <a:buNone/>
            </a:pPr>
            <a:r>
              <a:rPr lang="en-US" sz="1800" smtClean="0"/>
              <a:t>and the Union of India, respectively.</a:t>
            </a:r>
          </a:p>
          <a:p>
            <a:pPr eaLnBrk="1" hangingPunct="1">
              <a:buFont typeface="Wingdings" pitchFamily="2" charset="2"/>
              <a:buNone/>
            </a:pPr>
            <a:endParaRPr lang="en-US" sz="1800" smtClean="0"/>
          </a:p>
          <a:p>
            <a:pPr eaLnBrk="1" hangingPunct="1">
              <a:buFont typeface="Wingdings" pitchFamily="2" charset="2"/>
              <a:buNone/>
            </a:pPr>
            <a:r>
              <a:rPr lang="en-US" sz="1800" smtClean="0"/>
              <a:t>India was separated on the day of </a:t>
            </a:r>
          </a:p>
          <a:p>
            <a:pPr eaLnBrk="1" hangingPunct="1">
              <a:buFont typeface="Wingdings" pitchFamily="2" charset="2"/>
              <a:buNone/>
            </a:pPr>
            <a:r>
              <a:rPr lang="en-US" sz="1800" smtClean="0"/>
              <a:t>gaining independence from British, </a:t>
            </a:r>
          </a:p>
          <a:p>
            <a:pPr eaLnBrk="1" hangingPunct="1">
              <a:buFont typeface="Wingdings" pitchFamily="2" charset="2"/>
              <a:buNone/>
            </a:pPr>
            <a:r>
              <a:rPr lang="en-US" sz="1800" smtClean="0"/>
              <a:t>due to tensions between the Hindus </a:t>
            </a:r>
          </a:p>
          <a:p>
            <a:pPr eaLnBrk="1" hangingPunct="1">
              <a:buFont typeface="Wingdings" pitchFamily="2" charset="2"/>
              <a:buNone/>
            </a:pPr>
            <a:r>
              <a:rPr lang="en-US" sz="1800" smtClean="0"/>
              <a:t>and the Muslims living in the country.  </a:t>
            </a:r>
          </a:p>
          <a:p>
            <a:pPr eaLnBrk="1" hangingPunct="1">
              <a:buFont typeface="Wingdings" pitchFamily="2" charset="2"/>
              <a:buNone/>
            </a:pPr>
            <a:r>
              <a:rPr lang="en-US" sz="1800" smtClean="0"/>
              <a:t>India gained independence after 350 </a:t>
            </a:r>
          </a:p>
          <a:p>
            <a:pPr eaLnBrk="1" hangingPunct="1">
              <a:buFont typeface="Wingdings" pitchFamily="2" charset="2"/>
              <a:buNone/>
            </a:pPr>
            <a:r>
              <a:rPr lang="en-US" sz="1800" smtClean="0"/>
              <a:t>years of British presence in the</a:t>
            </a:r>
          </a:p>
          <a:p>
            <a:pPr eaLnBrk="1" hangingPunct="1">
              <a:buFont typeface="Wingdings" pitchFamily="2" charset="2"/>
              <a:buNone/>
            </a:pPr>
            <a:r>
              <a:rPr lang="en-US" sz="1800" smtClean="0"/>
              <a:t>country.</a:t>
            </a:r>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pic>
        <p:nvPicPr>
          <p:cNvPr id="3086" name="Picture 14" descr="India_map"/>
          <p:cNvPicPr>
            <a:picLocks noGrp="1" noChangeAspect="1" noChangeArrowheads="1"/>
          </p:cNvPicPr>
          <p:nvPr>
            <p:ph sz="half" idx="2"/>
          </p:nvPr>
        </p:nvPicPr>
        <p:blipFill>
          <a:blip r:embed="rId3"/>
          <a:srcRect/>
          <a:stretch>
            <a:fillRect/>
          </a:stretch>
        </p:blipFill>
        <p:spPr>
          <a:xfrm>
            <a:off x="4876800" y="1831975"/>
            <a:ext cx="3810000" cy="4067175"/>
          </a:xfrm>
          <a:noFill/>
        </p:spPr>
      </p:pic>
      <p:sp>
        <p:nvSpPr>
          <p:cNvPr id="3087" name="Text Box 15"/>
          <p:cNvSpPr txBox="1">
            <a:spLocks noChangeArrowheads="1"/>
          </p:cNvSpPr>
          <p:nvPr/>
        </p:nvSpPr>
        <p:spPr bwMode="auto">
          <a:xfrm>
            <a:off x="4876800" y="5943600"/>
            <a:ext cx="3810000" cy="284163"/>
          </a:xfrm>
          <a:prstGeom prst="rect">
            <a:avLst/>
          </a:prstGeom>
          <a:noFill/>
          <a:ln w="9525">
            <a:solidFill>
              <a:schemeClr val="tx1"/>
            </a:solidFill>
            <a:miter lim="800000"/>
            <a:headEnd/>
            <a:tailEnd/>
          </a:ln>
        </p:spPr>
        <p:txBody>
          <a:bodyPr>
            <a:spAutoFit/>
          </a:bodyPr>
          <a:lstStyle/>
          <a:p>
            <a:pPr>
              <a:spcBef>
                <a:spcPct val="50000"/>
              </a:spcBef>
            </a:pPr>
            <a:r>
              <a:rPr lang="en-US" sz="1200"/>
              <a:t>Above: A current day map of India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strVal val="#ppt_w+.3"/>
                                          </p:val>
                                        </p:tav>
                                        <p:tav tm="100000">
                                          <p:val>
                                            <p:strVal val="#ppt_w"/>
                                          </p:val>
                                        </p:tav>
                                      </p:tavLst>
                                    </p:anim>
                                    <p:anim calcmode="lin" valueType="num">
                                      <p:cBhvr>
                                        <p:cTn id="8" dur="1000" fill="hold"/>
                                        <p:tgtEl>
                                          <p:spTgt spid="3082"/>
                                        </p:tgtEl>
                                        <p:attrNameLst>
                                          <p:attrName>ppt_h</p:attrName>
                                        </p:attrNameLst>
                                      </p:cBhvr>
                                      <p:tavLst>
                                        <p:tav tm="0">
                                          <p:val>
                                            <p:strVal val="#ppt_h"/>
                                          </p:val>
                                        </p:tav>
                                        <p:tav tm="100000">
                                          <p:val>
                                            <p:strVal val="#ppt_h"/>
                                          </p:val>
                                        </p:tav>
                                      </p:tavLst>
                                    </p:anim>
                                    <p:animEffect transition="in" filter="fade">
                                      <p:cBhvr>
                                        <p:cTn id="9" dur="1000"/>
                                        <p:tgtEl>
                                          <p:spTgt spid="308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083"/>
                                        </p:tgtEl>
                                        <p:attrNameLst>
                                          <p:attrName>style.visibility</p:attrName>
                                        </p:attrNameLst>
                                      </p:cBhvr>
                                      <p:to>
                                        <p:strVal val="visible"/>
                                      </p:to>
                                    </p:set>
                                    <p:animEffect transition="in" filter="box(in)">
                                      <p:cBhvr>
                                        <p:cTn id="14" dur="500"/>
                                        <p:tgtEl>
                                          <p:spTgt spid="308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086"/>
                                        </p:tgtEl>
                                        <p:attrNameLst>
                                          <p:attrName>style.visibility</p:attrName>
                                        </p:attrNameLst>
                                      </p:cBhvr>
                                      <p:to>
                                        <p:strVal val="visible"/>
                                      </p:to>
                                    </p:set>
                                    <p:animEffect transition="in" filter="box(in)">
                                      <p:cBhvr>
                                        <p:cTn id="19" dur="500"/>
                                        <p:tgtEl>
                                          <p:spTgt spid="308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087"/>
                                        </p:tgtEl>
                                        <p:attrNameLst>
                                          <p:attrName>style.visibility</p:attrName>
                                        </p:attrNameLst>
                                      </p:cBhvr>
                                      <p:to>
                                        <p:strVal val="visible"/>
                                      </p:to>
                                    </p:set>
                                    <p:animEffect transition="in" filter="box(in)">
                                      <p:cBhvr>
                                        <p:cTn id="24"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map-partition"/>
          <p:cNvPicPr>
            <a:picLocks noChangeAspect="1" noChangeArrowheads="1"/>
          </p:cNvPicPr>
          <p:nvPr/>
        </p:nvPicPr>
        <p:blipFill>
          <a:blip r:embed="rId3">
            <a:lum contrast="6000"/>
          </a:blip>
          <a:srcRect/>
          <a:stretch>
            <a:fillRect/>
          </a:stretch>
        </p:blipFill>
        <p:spPr bwMode="auto">
          <a:xfrm>
            <a:off x="1447800" y="457200"/>
            <a:ext cx="3581400" cy="3614738"/>
          </a:xfrm>
          <a:prstGeom prst="rect">
            <a:avLst/>
          </a:prstGeom>
          <a:noFill/>
          <a:ln w="9525">
            <a:noFill/>
            <a:miter lim="800000"/>
            <a:headEnd/>
            <a:tailEnd/>
          </a:ln>
        </p:spPr>
      </p:pic>
      <p:sp>
        <p:nvSpPr>
          <p:cNvPr id="6" name="Rectangle 2"/>
          <p:cNvSpPr txBox="1">
            <a:spLocks noChangeArrowheads="1"/>
          </p:cNvSpPr>
          <p:nvPr/>
        </p:nvSpPr>
        <p:spPr bwMode="auto">
          <a:xfrm>
            <a:off x="5334000" y="1143000"/>
            <a:ext cx="3810000" cy="1066800"/>
          </a:xfrm>
          <a:prstGeom prst="rect">
            <a:avLst/>
          </a:prstGeom>
          <a:noFill/>
          <a:ln w="9525">
            <a:noFill/>
            <a:miter lim="800000"/>
            <a:headEnd/>
            <a:tailEnd/>
          </a:ln>
        </p:spPr>
        <p:txBody>
          <a:bodyPr anchor="ctr"/>
          <a:lstStyle/>
          <a:p>
            <a:pPr algn="ctr">
              <a:defRPr/>
            </a:pPr>
            <a:r>
              <a:rPr lang="en-US" sz="5400" b="1" dirty="0">
                <a:solidFill>
                  <a:schemeClr val="accent6">
                    <a:lumMod val="75000"/>
                  </a:schemeClr>
                </a:solidFill>
                <a:effectLst>
                  <a:outerShdw blurRad="38100" dist="38100" dir="2700000" algn="tl">
                    <a:srgbClr val="C0C0C0"/>
                  </a:outerShdw>
                </a:effectLst>
                <a:latin typeface="Samarkan" pitchFamily="34" charset="0"/>
                <a:ea typeface="+mj-ea"/>
                <a:cs typeface="+mj-cs"/>
              </a:rPr>
              <a:t>Partition!</a:t>
            </a:r>
            <a:r>
              <a:rPr lang="en-US" sz="4800" b="1" dirty="0">
                <a:solidFill>
                  <a:schemeClr val="accent6">
                    <a:lumMod val="75000"/>
                  </a:schemeClr>
                </a:solidFill>
                <a:effectLst>
                  <a:outerShdw blurRad="38100" dist="38100" dir="2700000" algn="tl">
                    <a:srgbClr val="C0C0C0"/>
                  </a:outerShdw>
                </a:effectLst>
                <a:latin typeface="Samarkan" pitchFamily="34" charset="0"/>
                <a:ea typeface="+mj-ea"/>
                <a:cs typeface="+mj-cs"/>
              </a:rPr>
              <a:t> </a:t>
            </a:r>
            <a:endParaRPr lang="en-US" sz="4400" b="1" dirty="0">
              <a:solidFill>
                <a:schemeClr val="accent6">
                  <a:lumMod val="75000"/>
                </a:schemeClr>
              </a:solidFill>
              <a:effectLst>
                <a:outerShdw blurRad="38100" dist="38100" dir="2700000" algn="tl">
                  <a:srgbClr val="C0C0C0"/>
                </a:outerShdw>
              </a:effectLst>
              <a:latin typeface="Samarkan" pitchFamily="34" charset="0"/>
              <a:ea typeface="+mj-ea"/>
              <a:cs typeface="+mj-cs"/>
            </a:endParaRPr>
          </a:p>
        </p:txBody>
      </p:sp>
      <p:sp>
        <p:nvSpPr>
          <p:cNvPr id="7" name="Rectangle 6"/>
          <p:cNvSpPr/>
          <p:nvPr/>
        </p:nvSpPr>
        <p:spPr>
          <a:xfrm>
            <a:off x="533400" y="4495800"/>
            <a:ext cx="7391400" cy="1938338"/>
          </a:xfrm>
          <a:prstGeom prst="rect">
            <a:avLst/>
          </a:prstGeom>
        </p:spPr>
        <p:txBody>
          <a:bodyPr>
            <a:spAutoFit/>
          </a:bodyPr>
          <a:lstStyle/>
          <a:p>
            <a:pPr>
              <a:defRPr/>
            </a:pPr>
            <a:r>
              <a:rPr lang="en-US" sz="2400" dirty="0">
                <a:latin typeface="Arial" charset="0"/>
              </a:rPr>
              <a:t>India was formed out of the mostly </a:t>
            </a:r>
            <a:r>
              <a:rPr lang="en-US" sz="2400" b="1" dirty="0">
                <a:solidFill>
                  <a:srgbClr val="FF0000"/>
                </a:solidFill>
                <a:effectLst>
                  <a:outerShdw blurRad="38100" dist="38100" dir="2700000" algn="tl">
                    <a:srgbClr val="000000">
                      <a:alpha val="43137"/>
                    </a:srgbClr>
                  </a:outerShdw>
                </a:effectLst>
                <a:latin typeface="Arial" charset="0"/>
              </a:rPr>
              <a:t>Hindu</a:t>
            </a:r>
            <a:r>
              <a:rPr lang="en-US" sz="2400" dirty="0">
                <a:latin typeface="Arial" charset="0"/>
              </a:rPr>
              <a:t> regions and Pakistan was formed out of the mainly </a:t>
            </a:r>
            <a:r>
              <a:rPr lang="en-US" sz="2400" b="1" dirty="0">
                <a:solidFill>
                  <a:srgbClr val="FF0000"/>
                </a:solidFill>
                <a:effectLst>
                  <a:outerShdw blurRad="38100" dist="38100" dir="2700000" algn="tl">
                    <a:srgbClr val="000000">
                      <a:alpha val="43137"/>
                    </a:srgbClr>
                  </a:outerShdw>
                </a:effectLst>
                <a:latin typeface="Arial" charset="0"/>
              </a:rPr>
              <a:t>Muslim</a:t>
            </a:r>
            <a:r>
              <a:rPr lang="en-US" sz="2400" dirty="0">
                <a:latin typeface="Arial" charset="0"/>
              </a:rPr>
              <a:t> regions. Pakistan was formed in two dominions- East Pakistan and West Pakistan, which were separated geographically by </a:t>
            </a:r>
            <a:r>
              <a:rPr lang="en-US" sz="2400" b="1" dirty="0">
                <a:solidFill>
                  <a:srgbClr val="FF0000"/>
                </a:solidFill>
                <a:effectLst>
                  <a:outerShdw blurRad="38100" dist="38100" dir="2700000" algn="tl">
                    <a:srgbClr val="000000">
                      <a:alpha val="43137"/>
                    </a:srgbClr>
                  </a:outerShdw>
                </a:effectLst>
                <a:latin typeface="Arial" charset="0"/>
              </a:rPr>
              <a:t>India</a:t>
            </a:r>
            <a:r>
              <a:rPr lang="en-US" sz="2400" dirty="0">
                <a:latin typeface="Arial"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Maps of the Partition</a:t>
            </a:r>
          </a:p>
        </p:txBody>
      </p:sp>
      <p:pic>
        <p:nvPicPr>
          <p:cNvPr id="5" name="Picture 4" descr="1945.GIF"/>
          <p:cNvPicPr>
            <a:picLocks noChangeAspect="1"/>
          </p:cNvPicPr>
          <p:nvPr/>
        </p:nvPicPr>
        <p:blipFill>
          <a:blip r:embed="rId3"/>
          <a:srcRect/>
          <a:stretch>
            <a:fillRect/>
          </a:stretch>
        </p:blipFill>
        <p:spPr bwMode="auto">
          <a:xfrm>
            <a:off x="304800" y="1828800"/>
            <a:ext cx="4170363" cy="3124200"/>
          </a:xfrm>
          <a:prstGeom prst="rect">
            <a:avLst/>
          </a:prstGeom>
          <a:noFill/>
          <a:ln w="9525">
            <a:noFill/>
            <a:miter lim="800000"/>
            <a:headEnd/>
            <a:tailEnd/>
          </a:ln>
        </p:spPr>
      </p:pic>
      <p:pic>
        <p:nvPicPr>
          <p:cNvPr id="6" name="Picture 5" descr="1971.GIF"/>
          <p:cNvPicPr>
            <a:picLocks noChangeAspect="1"/>
          </p:cNvPicPr>
          <p:nvPr/>
        </p:nvPicPr>
        <p:blipFill>
          <a:blip r:embed="rId4"/>
          <a:srcRect/>
          <a:stretch>
            <a:fillRect/>
          </a:stretch>
        </p:blipFill>
        <p:spPr bwMode="auto">
          <a:xfrm>
            <a:off x="4572000" y="1828800"/>
            <a:ext cx="4275138" cy="3114675"/>
          </a:xfrm>
          <a:prstGeom prst="rect">
            <a:avLst/>
          </a:prstGeom>
          <a:noFill/>
          <a:ln w="9525">
            <a:noFill/>
            <a:miter lim="800000"/>
            <a:headEnd/>
            <a:tailEnd/>
          </a:ln>
        </p:spPr>
      </p:pic>
      <p:sp>
        <p:nvSpPr>
          <p:cNvPr id="7" name="TextBox 6"/>
          <p:cNvSpPr txBox="1">
            <a:spLocks noChangeArrowheads="1"/>
          </p:cNvSpPr>
          <p:nvPr/>
        </p:nvSpPr>
        <p:spPr bwMode="auto">
          <a:xfrm>
            <a:off x="152400" y="5181600"/>
            <a:ext cx="8839200" cy="1754188"/>
          </a:xfrm>
          <a:prstGeom prst="rect">
            <a:avLst/>
          </a:prstGeom>
          <a:noFill/>
          <a:ln w="9525">
            <a:noFill/>
            <a:miter lim="800000"/>
            <a:headEnd/>
            <a:tailEnd/>
          </a:ln>
        </p:spPr>
        <p:txBody>
          <a:bodyPr>
            <a:spAutoFit/>
          </a:bodyPr>
          <a:lstStyle/>
          <a:p>
            <a:pPr>
              <a:defRPr/>
            </a:pPr>
            <a:r>
              <a:rPr lang="en-US" dirty="0">
                <a:latin typeface="Arial" charset="0"/>
              </a:rPr>
              <a:t>These two maps show how India was divided after gaining independence from the British in 1947. The first shows India under British rule, before the partition. The second shows how the region was divided after gaining independence and the breakaway East Pakistan (now </a:t>
            </a:r>
            <a:r>
              <a:rPr lang="en-US" b="1" dirty="0">
                <a:solidFill>
                  <a:srgbClr val="FF0000"/>
                </a:solidFill>
                <a:effectLst>
                  <a:outerShdw blurRad="38100" dist="38100" dir="2700000" algn="tl">
                    <a:srgbClr val="000000">
                      <a:alpha val="43137"/>
                    </a:srgbClr>
                  </a:outerShdw>
                </a:effectLst>
                <a:latin typeface="Arial" charset="0"/>
              </a:rPr>
              <a:t>Bangladesh</a:t>
            </a:r>
            <a:r>
              <a:rPr lang="en-US" dirty="0">
                <a:latin typeface="Arial" charset="0"/>
              </a:rPr>
              <a:t>) gained its independence from West Pakistan (</a:t>
            </a:r>
            <a:r>
              <a:rPr lang="en-US" b="1" dirty="0">
                <a:solidFill>
                  <a:srgbClr val="FF0000"/>
                </a:solidFill>
                <a:effectLst>
                  <a:outerShdw blurRad="38100" dist="38100" dir="2700000" algn="tl">
                    <a:srgbClr val="000000">
                      <a:alpha val="43137"/>
                    </a:srgbClr>
                  </a:outerShdw>
                </a:effectLst>
                <a:latin typeface="Arial" charset="0"/>
              </a:rPr>
              <a:t>Pakistan</a:t>
            </a:r>
            <a:r>
              <a:rPr lang="en-US" dirty="0">
                <a:latin typeface="Arial" charset="0"/>
              </a:rPr>
              <a:t> today) in 1971 through the Bangladesh Liberation War.</a:t>
            </a:r>
          </a:p>
          <a:p>
            <a:pPr>
              <a:defRPr/>
            </a:pPr>
            <a:endParaRPr lang="en-US" dirty="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800" smtClean="0"/>
              <a:t>Impact and Aftermath of Partition</a:t>
            </a:r>
          </a:p>
        </p:txBody>
      </p:sp>
      <p:sp>
        <p:nvSpPr>
          <p:cNvPr id="27651" name="TextBox 4"/>
          <p:cNvSpPr txBox="1">
            <a:spLocks noChangeArrowheads="1"/>
          </p:cNvSpPr>
          <p:nvPr/>
        </p:nvSpPr>
        <p:spPr bwMode="auto">
          <a:xfrm>
            <a:off x="5105400" y="1143000"/>
            <a:ext cx="3886200" cy="4524375"/>
          </a:xfrm>
          <a:prstGeom prst="rect">
            <a:avLst/>
          </a:prstGeom>
          <a:noFill/>
          <a:ln w="9525">
            <a:noFill/>
            <a:miter lim="800000"/>
            <a:headEnd/>
            <a:tailEnd/>
          </a:ln>
        </p:spPr>
        <p:txBody>
          <a:bodyPr>
            <a:spAutoFit/>
          </a:bodyPr>
          <a:lstStyle/>
          <a:p>
            <a:pPr>
              <a:defRPr/>
            </a:pPr>
            <a:r>
              <a:rPr lang="en-US" sz="2400" dirty="0">
                <a:latin typeface="Arial" charset="0"/>
              </a:rPr>
              <a:t>The partition of India left both India and Pakistan </a:t>
            </a:r>
            <a:r>
              <a:rPr lang="en-US" sz="2400" b="1" dirty="0">
                <a:solidFill>
                  <a:srgbClr val="FF0000"/>
                </a:solidFill>
                <a:effectLst>
                  <a:outerShdw blurRad="38100" dist="38100" dir="2700000" algn="tl">
                    <a:srgbClr val="000000">
                      <a:alpha val="43137"/>
                    </a:srgbClr>
                  </a:outerShdw>
                </a:effectLst>
                <a:latin typeface="Arial" charset="0"/>
              </a:rPr>
              <a:t>devastated</a:t>
            </a:r>
            <a:r>
              <a:rPr lang="en-US" sz="2400" dirty="0">
                <a:latin typeface="Arial" charset="0"/>
              </a:rPr>
              <a:t>. Riots erupted, and widespread </a:t>
            </a:r>
            <a:r>
              <a:rPr lang="en-US" sz="2400" b="1" dirty="0">
                <a:solidFill>
                  <a:srgbClr val="FF0000"/>
                </a:solidFill>
                <a:effectLst>
                  <a:outerShdw blurRad="38100" dist="38100" dir="2700000" algn="tl">
                    <a:srgbClr val="000000">
                      <a:alpha val="43137"/>
                    </a:srgbClr>
                  </a:outerShdw>
                </a:effectLst>
                <a:latin typeface="Arial" charset="0"/>
              </a:rPr>
              <a:t>looting</a:t>
            </a:r>
            <a:r>
              <a:rPr lang="en-US" sz="2400" dirty="0">
                <a:latin typeface="Arial" charset="0"/>
              </a:rPr>
              <a:t> broke out. Women were raped and battered by both the Hindus and Muslims, and trains full of  battered women and children would arrive between the borders of India and Pakistan daily.</a:t>
            </a:r>
          </a:p>
          <a:p>
            <a:pPr>
              <a:defRPr/>
            </a:pPr>
            <a:r>
              <a:rPr lang="en-US" sz="2400" dirty="0">
                <a:latin typeface="Arial" charset="0"/>
              </a:rPr>
              <a:t>	</a:t>
            </a:r>
          </a:p>
        </p:txBody>
      </p:sp>
      <p:pic>
        <p:nvPicPr>
          <p:cNvPr id="41988" name="Picture 4"/>
          <p:cNvPicPr>
            <a:picLocks noChangeAspect="1" noChangeArrowheads="1"/>
          </p:cNvPicPr>
          <p:nvPr/>
        </p:nvPicPr>
        <p:blipFill>
          <a:blip r:embed="rId3"/>
          <a:srcRect/>
          <a:stretch>
            <a:fillRect/>
          </a:stretch>
        </p:blipFill>
        <p:spPr bwMode="auto">
          <a:xfrm>
            <a:off x="228600" y="1676400"/>
            <a:ext cx="4572000" cy="3440113"/>
          </a:xfrm>
          <a:prstGeom prst="rect">
            <a:avLst/>
          </a:prstGeom>
          <a:noFill/>
          <a:ln w="9525">
            <a:solidFill>
              <a:schemeClr val="tx1"/>
            </a:solidFill>
            <a:miter lim="800000"/>
            <a:headEnd/>
            <a:tailEnd/>
          </a:ln>
        </p:spPr>
      </p:pic>
      <p:sp>
        <p:nvSpPr>
          <p:cNvPr id="41989" name="TextBox 9"/>
          <p:cNvSpPr txBox="1">
            <a:spLocks noChangeArrowheads="1"/>
          </p:cNvSpPr>
          <p:nvPr/>
        </p:nvSpPr>
        <p:spPr bwMode="auto">
          <a:xfrm>
            <a:off x="609600" y="5486400"/>
            <a:ext cx="3657600" cy="523875"/>
          </a:xfrm>
          <a:prstGeom prst="rect">
            <a:avLst/>
          </a:prstGeom>
          <a:noFill/>
          <a:ln w="9525">
            <a:solidFill>
              <a:schemeClr val="tx1"/>
            </a:solidFill>
            <a:miter lim="800000"/>
            <a:headEnd/>
            <a:tailEnd/>
          </a:ln>
        </p:spPr>
        <p:txBody>
          <a:bodyPr>
            <a:spAutoFit/>
          </a:bodyPr>
          <a:lstStyle/>
          <a:p>
            <a:r>
              <a:rPr lang="en-US" sz="1400"/>
              <a:t>Refugee train of Sikhs heading to India</a:t>
            </a:r>
          </a:p>
          <a:p>
            <a:r>
              <a:rPr lang="en-US" sz="1400"/>
              <a:t>Right:.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800" smtClean="0"/>
              <a:t>Impact and Aftermath of Partition</a:t>
            </a:r>
          </a:p>
        </p:txBody>
      </p:sp>
      <p:sp>
        <p:nvSpPr>
          <p:cNvPr id="27651" name="TextBox 4"/>
          <p:cNvSpPr txBox="1">
            <a:spLocks noChangeArrowheads="1"/>
          </p:cNvSpPr>
          <p:nvPr/>
        </p:nvSpPr>
        <p:spPr bwMode="auto">
          <a:xfrm>
            <a:off x="609600" y="1600200"/>
            <a:ext cx="3200400" cy="5324475"/>
          </a:xfrm>
          <a:prstGeom prst="rect">
            <a:avLst/>
          </a:prstGeom>
          <a:noFill/>
          <a:ln w="9525">
            <a:noFill/>
            <a:miter lim="800000"/>
            <a:headEnd/>
            <a:tailEnd/>
          </a:ln>
        </p:spPr>
        <p:txBody>
          <a:bodyPr>
            <a:spAutoFit/>
          </a:bodyPr>
          <a:lstStyle/>
          <a:p>
            <a:pPr>
              <a:defRPr/>
            </a:pPr>
            <a:r>
              <a:rPr lang="en-US" sz="2000" dirty="0">
                <a:latin typeface="Arial" charset="0"/>
              </a:rPr>
              <a:t>	</a:t>
            </a:r>
          </a:p>
          <a:p>
            <a:pPr>
              <a:defRPr/>
            </a:pPr>
            <a:r>
              <a:rPr lang="en-US" sz="2000" dirty="0">
                <a:latin typeface="Arial" charset="0"/>
              </a:rPr>
              <a:t>Over 15 million </a:t>
            </a:r>
            <a:r>
              <a:rPr lang="en-US" sz="2000" b="1" dirty="0">
                <a:solidFill>
                  <a:srgbClr val="FF0000"/>
                </a:solidFill>
                <a:effectLst>
                  <a:outerShdw blurRad="38100" dist="38100" dir="2700000" algn="tl">
                    <a:srgbClr val="000000">
                      <a:alpha val="43137"/>
                    </a:srgbClr>
                  </a:outerShdw>
                </a:effectLst>
                <a:latin typeface="Arial" charset="0"/>
              </a:rPr>
              <a:t>refugees</a:t>
            </a:r>
            <a:r>
              <a:rPr lang="en-US" sz="2000" dirty="0">
                <a:latin typeface="Arial" charset="0"/>
              </a:rPr>
              <a:t> were forced into regions completely new to them. Even though they shared the same  religion of their new home, they still had not lost the</a:t>
            </a:r>
            <a:r>
              <a:rPr lang="en-US" sz="2000" b="1" dirty="0">
                <a:solidFill>
                  <a:srgbClr val="FF0000"/>
                </a:solidFill>
                <a:effectLst>
                  <a:outerShdw blurRad="38100" dist="38100" dir="2700000" algn="tl">
                    <a:srgbClr val="000000">
                      <a:alpha val="43137"/>
                    </a:srgbClr>
                  </a:outerShdw>
                </a:effectLst>
                <a:latin typeface="Arial" charset="0"/>
              </a:rPr>
              <a:t> bond </a:t>
            </a:r>
            <a:r>
              <a:rPr lang="en-US" sz="2000" dirty="0">
                <a:latin typeface="Arial" charset="0"/>
              </a:rPr>
              <a:t>to the region their family and ancestors grew up in. The provinces of Bengal and Punjab were divided causing outrage in many Muslims, Hindus, and Sikhs alike.</a:t>
            </a:r>
          </a:p>
          <a:p>
            <a:pPr>
              <a:defRPr/>
            </a:pPr>
            <a:r>
              <a:rPr lang="en-US" sz="2000" dirty="0">
                <a:latin typeface="Arial" charset="0"/>
              </a:rPr>
              <a:t>	</a:t>
            </a:r>
          </a:p>
          <a:p>
            <a:pPr>
              <a:defRPr/>
            </a:pPr>
            <a:endParaRPr lang="en-US" sz="2000" dirty="0">
              <a:latin typeface="Arial" charset="0"/>
            </a:endParaRPr>
          </a:p>
        </p:txBody>
      </p:sp>
      <p:pic>
        <p:nvPicPr>
          <p:cNvPr id="43012" name="Picture 5"/>
          <p:cNvPicPr>
            <a:picLocks noChangeAspect="1" noChangeArrowheads="1"/>
          </p:cNvPicPr>
          <p:nvPr/>
        </p:nvPicPr>
        <p:blipFill>
          <a:blip r:embed="rId3"/>
          <a:srcRect/>
          <a:stretch>
            <a:fillRect/>
          </a:stretch>
        </p:blipFill>
        <p:spPr bwMode="auto">
          <a:xfrm>
            <a:off x="4038600" y="2362200"/>
            <a:ext cx="4762500" cy="3175000"/>
          </a:xfrm>
          <a:prstGeom prst="rect">
            <a:avLst/>
          </a:prstGeom>
          <a:noFill/>
          <a:ln w="9525">
            <a:solidFill>
              <a:schemeClr val="tx1"/>
            </a:solidFill>
            <a:miter lim="800000"/>
            <a:headEnd/>
            <a:tailEnd/>
          </a:ln>
        </p:spPr>
      </p:pic>
      <p:sp>
        <p:nvSpPr>
          <p:cNvPr id="43013" name="TextBox 9"/>
          <p:cNvSpPr txBox="1">
            <a:spLocks noChangeArrowheads="1"/>
          </p:cNvSpPr>
          <p:nvPr/>
        </p:nvSpPr>
        <p:spPr bwMode="auto">
          <a:xfrm>
            <a:off x="4038600" y="5715000"/>
            <a:ext cx="4800600" cy="338138"/>
          </a:xfrm>
          <a:prstGeom prst="rect">
            <a:avLst/>
          </a:prstGeom>
          <a:noFill/>
          <a:ln w="9525">
            <a:solidFill>
              <a:schemeClr val="tx1"/>
            </a:solidFill>
            <a:miter lim="800000"/>
            <a:headEnd/>
            <a:tailEnd/>
          </a:ln>
        </p:spPr>
        <p:txBody>
          <a:bodyPr>
            <a:spAutoFit/>
          </a:bodyPr>
          <a:lstStyle/>
          <a:p>
            <a:pPr algn="ctr"/>
            <a:r>
              <a:rPr lang="en-US" sz="1600"/>
              <a:t>Man carrying wife and family across the border.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800" smtClean="0"/>
              <a:t>Impact and Aftermath of Partition</a:t>
            </a:r>
          </a:p>
        </p:txBody>
      </p:sp>
      <p:sp>
        <p:nvSpPr>
          <p:cNvPr id="44035" name="TextBox 4"/>
          <p:cNvSpPr txBox="1">
            <a:spLocks noChangeArrowheads="1"/>
          </p:cNvSpPr>
          <p:nvPr/>
        </p:nvSpPr>
        <p:spPr bwMode="auto">
          <a:xfrm>
            <a:off x="609600" y="1600200"/>
            <a:ext cx="8305800" cy="5062538"/>
          </a:xfrm>
          <a:prstGeom prst="rect">
            <a:avLst/>
          </a:prstGeom>
          <a:noFill/>
          <a:ln w="9525">
            <a:noFill/>
            <a:miter lim="800000"/>
            <a:headEnd/>
            <a:tailEnd/>
          </a:ln>
        </p:spPr>
        <p:txBody>
          <a:bodyPr>
            <a:spAutoFit/>
          </a:bodyPr>
          <a:lstStyle/>
          <a:p>
            <a:r>
              <a:rPr lang="en-US" sz="1500"/>
              <a:t>	</a:t>
            </a:r>
            <a:endParaRPr lang="en-US" sz="2800"/>
          </a:p>
          <a:p>
            <a:r>
              <a:rPr lang="en-US" sz="2800"/>
              <a:t>Even after almost six decades after the partition, India and Pakistan have still not healed from the </a:t>
            </a:r>
            <a:r>
              <a:rPr lang="en-US" sz="2800" u="sng">
                <a:solidFill>
                  <a:srgbClr val="FF0000"/>
                </a:solidFill>
              </a:rPr>
              <a:t>wounds </a:t>
            </a:r>
            <a:r>
              <a:rPr lang="en-US" sz="2800"/>
              <a:t>left by the partition.  India and Pakistan have been to war twice since the partition, and Pakistan suffered the bloody war of the breaking away of East Pakistan into Bangladesh. The two countries are still arguing over the landlocked region of </a:t>
            </a:r>
            <a:r>
              <a:rPr lang="en-US" sz="2800" u="sng">
                <a:solidFill>
                  <a:srgbClr val="FF0000"/>
                </a:solidFill>
              </a:rPr>
              <a:t>Kashmir</a:t>
            </a:r>
            <a:r>
              <a:rPr lang="en-US" sz="2800"/>
              <a:t>. Many believe the partition not only broke the unity of India, but also took away the sense of belonging to many people who were tore apart from their native regions.</a:t>
            </a:r>
          </a:p>
        </p:txBody>
      </p:sp>
      <p:pic>
        <p:nvPicPr>
          <p:cNvPr id="7" name="Picture 3" descr="pol_cartoon-India-Pakistan Nukes"/>
          <p:cNvPicPr>
            <a:picLocks noGrp="1" noChangeAspect="1" noChangeArrowheads="1"/>
          </p:cNvPicPr>
          <p:nvPr>
            <p:ph/>
          </p:nvPr>
        </p:nvPicPr>
        <p:blipFill>
          <a:blip r:embed="rId3">
            <a:lum contrast="6000"/>
          </a:blip>
          <a:srcRect/>
          <a:stretch>
            <a:fillRect/>
          </a:stretch>
        </p:blipFill>
        <p:spPr>
          <a:xfrm>
            <a:off x="457200" y="1104900"/>
            <a:ext cx="8483600" cy="5753100"/>
          </a:xfrm>
          <a:noFill/>
          <a:ln>
            <a:solidFill>
              <a:srgbClr val="2E5327"/>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304800"/>
            <a:ext cx="7467600" cy="1524000"/>
          </a:xfrm>
        </p:spPr>
        <p:txBody>
          <a:bodyPr/>
          <a:lstStyle/>
          <a:p>
            <a:pPr eaLnBrk="1" hangingPunct="1">
              <a:defRPr/>
            </a:pPr>
            <a:r>
              <a:rPr lang="en-US" sz="4800" b="1">
                <a:solidFill>
                  <a:srgbClr val="CC3300"/>
                </a:solidFill>
                <a:effectLst>
                  <a:outerShdw blurRad="38100" dist="38100" dir="2700000" algn="tl">
                    <a:srgbClr val="C0C0C0"/>
                  </a:outerShdw>
                </a:effectLst>
                <a:latin typeface="Samarkan" pitchFamily="34" charset="0"/>
              </a:rPr>
              <a:t>British East India Company Agents</a:t>
            </a:r>
          </a:p>
        </p:txBody>
      </p:sp>
      <p:pic>
        <p:nvPicPr>
          <p:cNvPr id="8195" name="Picture 3" descr="Br East India Co agents"/>
          <p:cNvPicPr>
            <a:picLocks noGrp="1" noChangeAspect="1" noChangeArrowheads="1"/>
          </p:cNvPicPr>
          <p:nvPr>
            <p:ph idx="1"/>
          </p:nvPr>
        </p:nvPicPr>
        <p:blipFill>
          <a:blip r:embed="rId2">
            <a:lum bright="-6000" contrast="6000"/>
          </a:blip>
          <a:srcRect/>
          <a:stretch>
            <a:fillRect/>
          </a:stretch>
        </p:blipFill>
        <p:spPr>
          <a:xfrm>
            <a:off x="2362200" y="2055813"/>
            <a:ext cx="6324600" cy="4344987"/>
          </a:xfrm>
          <a:ln>
            <a:solidFill>
              <a:srgbClr val="000066"/>
            </a:solidFill>
          </a:ln>
        </p:spPr>
      </p:pic>
      <p:pic>
        <p:nvPicPr>
          <p:cNvPr id="8196" name="Picture 4" descr="Br East India Co flag"/>
          <p:cNvPicPr>
            <a:picLocks noChangeAspect="1" noChangeArrowheads="1"/>
          </p:cNvPicPr>
          <p:nvPr/>
        </p:nvPicPr>
        <p:blipFill>
          <a:blip r:embed="rId3">
            <a:lum bright="-6000" contrast="6000"/>
          </a:blip>
          <a:srcRect/>
          <a:stretch>
            <a:fillRect/>
          </a:stretch>
        </p:blipFill>
        <p:spPr bwMode="auto">
          <a:xfrm>
            <a:off x="228600" y="457200"/>
            <a:ext cx="2209800" cy="1104900"/>
          </a:xfrm>
          <a:prstGeom prst="rect">
            <a:avLst/>
          </a:prstGeom>
          <a:noFill/>
          <a:ln w="9525">
            <a:solidFill>
              <a:srgbClr val="000066"/>
            </a:solidFill>
            <a:miter lim="800000"/>
            <a:headEnd/>
            <a:tailEnd/>
          </a:ln>
        </p:spPr>
      </p:pic>
      <p:sp>
        <p:nvSpPr>
          <p:cNvPr id="8197" name="Rectangle 4"/>
          <p:cNvSpPr>
            <a:spLocks noChangeArrowheads="1"/>
          </p:cNvSpPr>
          <p:nvPr/>
        </p:nvSpPr>
        <p:spPr bwMode="auto">
          <a:xfrm>
            <a:off x="0" y="2971800"/>
            <a:ext cx="2209800" cy="2308225"/>
          </a:xfrm>
          <a:prstGeom prst="rect">
            <a:avLst/>
          </a:prstGeom>
          <a:noFill/>
          <a:ln w="9525">
            <a:noFill/>
            <a:miter lim="800000"/>
            <a:headEnd/>
            <a:tailEnd/>
          </a:ln>
        </p:spPr>
        <p:txBody>
          <a:bodyPr>
            <a:spAutoFit/>
          </a:bodyPr>
          <a:lstStyle/>
          <a:p>
            <a:r>
              <a:rPr lang="en-US" sz="2400"/>
              <a:t>From 1757 to 1858, the East India Company is the leading power in India.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209800" y="533400"/>
            <a:ext cx="6019800" cy="4572000"/>
          </a:xfrm>
          <a:prstGeom prst="rect">
            <a:avLst/>
          </a:prstGeom>
        </p:spPr>
        <p:txBody>
          <a:bodyPr wrap="none" fromWordArt="1">
            <a:prstTxWarp prst="textPlain">
              <a:avLst>
                <a:gd name="adj" fmla="val 50000"/>
              </a:avLst>
            </a:prstTxWarp>
          </a:bodyPr>
          <a:lstStyle/>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The Raj:</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"Jewel in the Crown"</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of the </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British Empire</a:t>
            </a:r>
          </a:p>
        </p:txBody>
      </p:sp>
      <p:pic>
        <p:nvPicPr>
          <p:cNvPr id="9219" name="Picture 4" descr="Imperial Indian Flag"/>
          <p:cNvPicPr>
            <a:picLocks noChangeAspect="1" noChangeArrowheads="1"/>
          </p:cNvPicPr>
          <p:nvPr/>
        </p:nvPicPr>
        <p:blipFill>
          <a:blip r:embed="rId2"/>
          <a:srcRect/>
          <a:stretch>
            <a:fillRect/>
          </a:stretch>
        </p:blipFill>
        <p:spPr bwMode="auto">
          <a:xfrm>
            <a:off x="4114800" y="5441950"/>
            <a:ext cx="205740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228600"/>
            <a:ext cx="9144000" cy="7262813"/>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r>
              <a:rPr lang="en-US" sz="2400" dirty="0">
                <a:latin typeface="Calibri" pitchFamily="34" charset="0"/>
              </a:rPr>
              <a:t>By the 1850s, the </a:t>
            </a:r>
            <a:r>
              <a:rPr lang="en-US" sz="2400" b="1" u="sng" dirty="0">
                <a:solidFill>
                  <a:srgbClr val="FF0000"/>
                </a:solidFill>
                <a:latin typeface="Calibri" pitchFamily="34" charset="0"/>
              </a:rPr>
              <a:t>East India Company </a:t>
            </a:r>
            <a:r>
              <a:rPr lang="en-US" sz="2400" dirty="0">
                <a:latin typeface="Calibri" pitchFamily="34" charset="0"/>
              </a:rPr>
              <a:t>controlled almost all of India.</a:t>
            </a:r>
          </a:p>
          <a:p>
            <a:pPr>
              <a:spcBef>
                <a:spcPct val="50000"/>
              </a:spcBef>
              <a:buFontTx/>
              <a:buChar char="•"/>
              <a:defRPr/>
            </a:pPr>
            <a:r>
              <a:rPr lang="en-US" sz="2400" dirty="0">
                <a:latin typeface="Calibri" pitchFamily="34" charset="0"/>
              </a:rPr>
              <a:t>The British monarch appointed an official called a</a:t>
            </a:r>
            <a:r>
              <a:rPr lang="en-US" sz="2400" b="1" dirty="0">
                <a:effectLst>
                  <a:outerShdw blurRad="38100" dist="38100" dir="2700000" algn="tl">
                    <a:srgbClr val="000000">
                      <a:alpha val="43137"/>
                    </a:srgbClr>
                  </a:outerShdw>
                </a:effectLst>
                <a:latin typeface="Calibri" pitchFamily="34" charset="0"/>
              </a:rPr>
              <a:t> </a:t>
            </a:r>
            <a:r>
              <a:rPr lang="en-US" sz="2400" b="1" u="sng" dirty="0">
                <a:solidFill>
                  <a:srgbClr val="FF0000"/>
                </a:solidFill>
                <a:effectLst>
                  <a:outerShdw blurRad="38100" dist="38100" dir="2700000" algn="tl">
                    <a:srgbClr val="000000">
                      <a:alpha val="43137"/>
                    </a:srgbClr>
                  </a:outerShdw>
                </a:effectLst>
                <a:latin typeface="Calibri" pitchFamily="34" charset="0"/>
              </a:rPr>
              <a:t>viceroy </a:t>
            </a:r>
            <a:r>
              <a:rPr lang="en-US" sz="2400" dirty="0">
                <a:latin typeface="Calibri" pitchFamily="34" charset="0"/>
              </a:rPr>
              <a:t>to govern the company’s territory in India.</a:t>
            </a:r>
          </a:p>
          <a:p>
            <a:pPr>
              <a:spcBef>
                <a:spcPct val="50000"/>
              </a:spcBef>
              <a:buFontTx/>
              <a:buChar char="•"/>
              <a:defRPr/>
            </a:pPr>
            <a:r>
              <a:rPr lang="en-US" sz="2400" dirty="0">
                <a:latin typeface="Calibri" pitchFamily="34" charset="0"/>
              </a:rPr>
              <a:t>Under its </a:t>
            </a:r>
            <a:r>
              <a:rPr lang="en-US" sz="2400" b="1" u="sng" dirty="0">
                <a:solidFill>
                  <a:srgbClr val="FF0000"/>
                </a:solidFill>
                <a:latin typeface="Calibri" pitchFamily="34" charset="0"/>
              </a:rPr>
              <a:t>indirect rule</a:t>
            </a:r>
            <a:r>
              <a:rPr lang="en-US" sz="2400" dirty="0">
                <a:latin typeface="Calibri" pitchFamily="34" charset="0"/>
              </a:rPr>
              <a:t>, the British imposed harsh taxes and land reforms on Indian farmers.</a:t>
            </a:r>
          </a:p>
          <a:p>
            <a:pPr>
              <a:spcBef>
                <a:spcPct val="50000"/>
              </a:spcBef>
              <a:buFontTx/>
              <a:buChar char="•"/>
              <a:defRPr/>
            </a:pPr>
            <a:r>
              <a:rPr lang="en-US" sz="2400" dirty="0">
                <a:latin typeface="Calibri" pitchFamily="34" charset="0"/>
              </a:rPr>
              <a:t>The British worked hard to undermine Indian languages and traditions.</a:t>
            </a:r>
          </a:p>
          <a:p>
            <a:pPr>
              <a:spcBef>
                <a:spcPct val="50000"/>
              </a:spcBef>
              <a:buFontTx/>
              <a:buChar char="•"/>
              <a:defRPr/>
            </a:pPr>
            <a:r>
              <a:rPr lang="en-US" sz="2400" dirty="0">
                <a:latin typeface="Calibri" pitchFamily="34" charset="0"/>
              </a:rPr>
              <a:t>It was mostly the </a:t>
            </a:r>
            <a:r>
              <a:rPr lang="en-US" sz="2400" b="1" u="sng" dirty="0">
                <a:solidFill>
                  <a:srgbClr val="FF0000"/>
                </a:solidFill>
                <a:latin typeface="Calibri" pitchFamily="34" charset="0"/>
              </a:rPr>
              <a:t>upper Indian classes </a:t>
            </a:r>
            <a:r>
              <a:rPr lang="en-US" sz="2400" dirty="0">
                <a:latin typeface="Calibri" pitchFamily="34" charset="0"/>
              </a:rPr>
              <a:t>who benefited from the British as they were the landowners. </a:t>
            </a:r>
            <a:r>
              <a:rPr lang="en-US" sz="2400" i="1" dirty="0">
                <a:latin typeface="Calibri" pitchFamily="34" charset="0"/>
              </a:rPr>
              <a:t>(which class would that be in the caste system?)                </a:t>
            </a:r>
            <a:r>
              <a:rPr lang="en-US" sz="2400" dirty="0">
                <a:latin typeface="Calibri" pitchFamily="34" charset="0"/>
              </a:rPr>
              <a:t>They sent their kids to </a:t>
            </a:r>
            <a:r>
              <a:rPr lang="en-US" sz="2400" b="1" u="sng" dirty="0">
                <a:solidFill>
                  <a:srgbClr val="FF0000"/>
                </a:solidFill>
                <a:latin typeface="Calibri" pitchFamily="34" charset="0"/>
              </a:rPr>
              <a:t>British</a:t>
            </a:r>
            <a:r>
              <a:rPr lang="en-US" sz="2400" dirty="0">
                <a:latin typeface="Calibri" pitchFamily="34" charset="0"/>
              </a:rPr>
              <a:t> schools.</a:t>
            </a:r>
          </a:p>
          <a:p>
            <a:pPr>
              <a:spcBef>
                <a:spcPct val="50000"/>
              </a:spcBef>
              <a:buFontTx/>
              <a:buChar char="•"/>
              <a:defRPr/>
            </a:pPr>
            <a:r>
              <a:rPr lang="en-US" sz="2400" dirty="0">
                <a:latin typeface="Calibri" pitchFamily="34" charset="0"/>
              </a:rPr>
              <a:t>The peasants became </a:t>
            </a:r>
            <a:r>
              <a:rPr lang="en-US" sz="2400" b="1" u="sng" dirty="0">
                <a:solidFill>
                  <a:srgbClr val="FF0000"/>
                </a:solidFill>
                <a:latin typeface="Calibri" pitchFamily="34" charset="0"/>
              </a:rPr>
              <a:t>increasingly poorer.</a:t>
            </a:r>
          </a:p>
          <a:p>
            <a:pPr>
              <a:spcBef>
                <a:spcPct val="50000"/>
              </a:spcBef>
              <a:buFontTx/>
              <a:buChar char="•"/>
              <a:defRPr/>
            </a:pPr>
            <a:r>
              <a:rPr lang="en-US" sz="2400" dirty="0">
                <a:latin typeface="Calibri" pitchFamily="34" charset="0"/>
              </a:rPr>
              <a:t>British demand for </a:t>
            </a:r>
            <a:r>
              <a:rPr lang="en-US" sz="2400" b="1" u="sng" dirty="0">
                <a:solidFill>
                  <a:srgbClr val="FF0000"/>
                </a:solidFill>
                <a:latin typeface="Calibri" pitchFamily="34" charset="0"/>
              </a:rPr>
              <a:t>cash crops </a:t>
            </a:r>
            <a:r>
              <a:rPr lang="en-US" sz="2400" dirty="0">
                <a:latin typeface="Calibri" pitchFamily="34" charset="0"/>
              </a:rPr>
              <a:t>and population increases strained food supplies and widespread </a:t>
            </a:r>
            <a:r>
              <a:rPr lang="en-US" sz="2400" b="1" u="sng" dirty="0">
                <a:solidFill>
                  <a:srgbClr val="FF0000"/>
                </a:solidFill>
                <a:latin typeface="Calibri" pitchFamily="34" charset="0"/>
              </a:rPr>
              <a:t>famines</a:t>
            </a:r>
            <a:r>
              <a:rPr lang="en-US" sz="2400" dirty="0">
                <a:solidFill>
                  <a:srgbClr val="FF0066"/>
                </a:solidFill>
                <a:latin typeface="Calibri" pitchFamily="34" charset="0"/>
              </a:rPr>
              <a:t> </a:t>
            </a:r>
            <a:r>
              <a:rPr lang="en-US" sz="2400" dirty="0">
                <a:latin typeface="Calibri" pitchFamily="34" charset="0"/>
              </a:rPr>
              <a:t>often made conditions desperate.</a:t>
            </a:r>
          </a:p>
          <a:p>
            <a:pPr>
              <a:spcBef>
                <a:spcPct val="50000"/>
              </a:spcBef>
              <a:buFontTx/>
              <a:buChar char="•"/>
              <a:defRPr/>
            </a:pPr>
            <a:r>
              <a:rPr lang="en-US" sz="2400" b="1" dirty="0">
                <a:latin typeface="Calibri" pitchFamily="34" charset="0"/>
              </a:rPr>
              <a:t>Under British control, Indians were treated as </a:t>
            </a:r>
            <a:r>
              <a:rPr lang="en-US" sz="2400" b="1" u="sng" dirty="0">
                <a:solidFill>
                  <a:srgbClr val="FF0000"/>
                </a:solidFill>
                <a:latin typeface="Calibri" pitchFamily="34" charset="0"/>
              </a:rPr>
              <a:t>second-class citizens</a:t>
            </a:r>
            <a:r>
              <a:rPr lang="en-US" sz="2400" b="1" dirty="0">
                <a:latin typeface="Calibri" pitchFamily="34" charset="0"/>
              </a:rPr>
              <a:t> in their own country.</a:t>
            </a:r>
          </a:p>
          <a:p>
            <a:pPr>
              <a:spcBef>
                <a:spcPct val="50000"/>
              </a:spcBef>
              <a:buFontTx/>
              <a:buChar char="•"/>
              <a:defRP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438400" y="1143000"/>
            <a:ext cx="5334000" cy="4572000"/>
          </a:xfrm>
          <a:prstGeom prst="rect">
            <a:avLst/>
          </a:prstGeom>
        </p:spPr>
        <p:txBody>
          <a:bodyPr wrap="none" fromWordArt="1">
            <a:prstTxWarp prst="textPlain">
              <a:avLst>
                <a:gd name="adj" fmla="val 50000"/>
              </a:avLst>
            </a:prstTxWarp>
          </a:bodyPr>
          <a:lstStyle/>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British</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Colonial Life</a:t>
            </a:r>
          </a:p>
          <a:p>
            <a:pPr algn="ctr"/>
            <a:r>
              <a:rPr lang="en-US" sz="3600" kern="10">
                <a:ln w="19050">
                  <a:solidFill>
                    <a:srgbClr val="000066"/>
                  </a:solidFill>
                  <a:round/>
                  <a:headEnd/>
                  <a:tailEnd/>
                </a:ln>
                <a:solidFill>
                  <a:srgbClr val="CC3300"/>
                </a:solidFill>
                <a:effectLst>
                  <a:outerShdw dist="35921" dir="2700000" algn="ctr" rotWithShape="0">
                    <a:srgbClr val="000066"/>
                  </a:outerShdw>
                </a:effectLst>
                <a:latin typeface="Gill Sans Ultra Bold Condensed"/>
              </a:rPr>
              <a:t>During the Raj</a:t>
            </a:r>
          </a:p>
        </p:txBody>
      </p:sp>
      <p:sp>
        <p:nvSpPr>
          <p:cNvPr id="3" name="Rectangle 2"/>
          <p:cNvSpPr/>
          <p:nvPr/>
        </p:nvSpPr>
        <p:spPr>
          <a:xfrm>
            <a:off x="762000" y="5715000"/>
            <a:ext cx="8077200" cy="646113"/>
          </a:xfrm>
          <a:prstGeom prst="rect">
            <a:avLst/>
          </a:prstGeom>
        </p:spPr>
        <p:txBody>
          <a:bodyPr>
            <a:spAutoFit/>
          </a:bodyPr>
          <a:lstStyle/>
          <a:p>
            <a:pPr algn="ctr">
              <a:defRPr/>
            </a:pPr>
            <a:r>
              <a:rPr lang="en-US" i="1" u="sng" dirty="0">
                <a:solidFill>
                  <a:srgbClr val="FF0000"/>
                </a:solidFill>
                <a:effectLst>
                  <a:outerShdw blurRad="38100" dist="38100" dir="2700000" algn="tl">
                    <a:srgbClr val="000000">
                      <a:alpha val="43137"/>
                    </a:srgbClr>
                  </a:outerShdw>
                </a:effectLst>
                <a:latin typeface="Arial" charset="0"/>
              </a:rPr>
              <a:t>Raj </a:t>
            </a:r>
            <a:r>
              <a:rPr lang="en-US" dirty="0">
                <a:latin typeface="Arial" charset="0"/>
              </a:rPr>
              <a:t>was the term used to describe any part of India under British rule, </a:t>
            </a:r>
          </a:p>
          <a:p>
            <a:pPr algn="ctr">
              <a:defRPr/>
            </a:pPr>
            <a:r>
              <a:rPr lang="en-US" dirty="0">
                <a:latin typeface="Arial" charset="0"/>
              </a:rPr>
              <a:t>from 1757 to 1947.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638800" y="685800"/>
            <a:ext cx="3352800" cy="2133600"/>
          </a:xfrm>
        </p:spPr>
        <p:txBody>
          <a:bodyPr/>
          <a:lstStyle/>
          <a:p>
            <a:pPr eaLnBrk="1" hangingPunct="1">
              <a:defRPr/>
            </a:pPr>
            <a:r>
              <a:rPr lang="en-US" sz="4800" b="1">
                <a:solidFill>
                  <a:srgbClr val="CC3300"/>
                </a:solidFill>
                <a:effectLst>
                  <a:outerShdw blurRad="38100" dist="38100" dir="2700000" algn="tl">
                    <a:srgbClr val="C0C0C0"/>
                  </a:outerShdw>
                </a:effectLst>
                <a:latin typeface="Samarkan" pitchFamily="34" charset="0"/>
              </a:rPr>
              <a:t>A Life</a:t>
            </a:r>
            <a:br>
              <a:rPr lang="en-US" sz="4800" b="1">
                <a:solidFill>
                  <a:srgbClr val="CC3300"/>
                </a:solidFill>
                <a:effectLst>
                  <a:outerShdw blurRad="38100" dist="38100" dir="2700000" algn="tl">
                    <a:srgbClr val="C0C0C0"/>
                  </a:outerShdw>
                </a:effectLst>
                <a:latin typeface="Samarkan" pitchFamily="34" charset="0"/>
              </a:rPr>
            </a:br>
            <a:r>
              <a:rPr lang="en-US" sz="4800" b="1">
                <a:solidFill>
                  <a:srgbClr val="CC3300"/>
                </a:solidFill>
                <a:effectLst>
                  <a:outerShdw blurRad="38100" dist="38100" dir="2700000" algn="tl">
                    <a:srgbClr val="C0C0C0"/>
                  </a:outerShdw>
                </a:effectLst>
                <a:latin typeface="Samarkan" pitchFamily="34" charset="0"/>
              </a:rPr>
              <a:t>of</a:t>
            </a:r>
            <a:br>
              <a:rPr lang="en-US" sz="4800" b="1">
                <a:solidFill>
                  <a:srgbClr val="CC3300"/>
                </a:solidFill>
                <a:effectLst>
                  <a:outerShdw blurRad="38100" dist="38100" dir="2700000" algn="tl">
                    <a:srgbClr val="C0C0C0"/>
                  </a:outerShdw>
                </a:effectLst>
                <a:latin typeface="Samarkan" pitchFamily="34" charset="0"/>
              </a:rPr>
            </a:br>
            <a:r>
              <a:rPr lang="en-US" sz="4800" b="1">
                <a:solidFill>
                  <a:srgbClr val="CC3300"/>
                </a:solidFill>
                <a:effectLst>
                  <a:outerShdw blurRad="38100" dist="38100" dir="2700000" algn="tl">
                    <a:srgbClr val="C0C0C0"/>
                  </a:outerShdw>
                </a:effectLst>
                <a:latin typeface="Samarkan" pitchFamily="34" charset="0"/>
              </a:rPr>
              <a:t>Leisure!</a:t>
            </a:r>
          </a:p>
        </p:txBody>
      </p:sp>
      <p:pic>
        <p:nvPicPr>
          <p:cNvPr id="12291" name="Picture 3" descr="british_in_India1"/>
          <p:cNvPicPr>
            <a:picLocks noGrp="1" noChangeAspect="1" noChangeArrowheads="1"/>
          </p:cNvPicPr>
          <p:nvPr>
            <p:ph sz="half" idx="2"/>
          </p:nvPr>
        </p:nvPicPr>
        <p:blipFill>
          <a:blip r:embed="rId2">
            <a:lum contrast="6000"/>
          </a:blip>
          <a:srcRect l="10178" t="13184" r="8397" b="8861"/>
          <a:stretch>
            <a:fillRect/>
          </a:stretch>
        </p:blipFill>
        <p:spPr>
          <a:xfrm>
            <a:off x="1524000" y="381000"/>
            <a:ext cx="4038600" cy="3886200"/>
          </a:xfrm>
          <a:noFill/>
          <a:ln>
            <a:solidFill>
              <a:srgbClr val="000066"/>
            </a:solidFill>
          </a:ln>
        </p:spPr>
      </p:pic>
      <p:pic>
        <p:nvPicPr>
          <p:cNvPr id="12292" name="Picture 4" descr="Br colonists in India-1"/>
          <p:cNvPicPr>
            <a:picLocks noGrp="1" noChangeAspect="1" noChangeArrowheads="1"/>
          </p:cNvPicPr>
          <p:nvPr>
            <p:ph sz="half" idx="1"/>
          </p:nvPr>
        </p:nvPicPr>
        <p:blipFill>
          <a:blip r:embed="rId3">
            <a:lum bright="6000" contrast="6000"/>
          </a:blip>
          <a:srcRect/>
          <a:stretch>
            <a:fillRect/>
          </a:stretch>
        </p:blipFill>
        <p:spPr>
          <a:xfrm>
            <a:off x="4876800" y="3505200"/>
            <a:ext cx="4038600" cy="2938463"/>
          </a:xfrm>
          <a:noFill/>
          <a:ln>
            <a:solidFill>
              <a:srgbClr val="000066"/>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00200" y="381000"/>
            <a:ext cx="7315200" cy="1447800"/>
          </a:xfrm>
        </p:spPr>
        <p:txBody>
          <a:bodyPr/>
          <a:lstStyle/>
          <a:p>
            <a:pPr eaLnBrk="1" hangingPunct="1">
              <a:defRPr/>
            </a:pPr>
            <a:r>
              <a:rPr lang="en-US" sz="4600" b="1">
                <a:solidFill>
                  <a:srgbClr val="CC3300"/>
                </a:solidFill>
                <a:effectLst>
                  <a:outerShdw blurRad="38100" dist="38100" dir="2700000" algn="tl">
                    <a:srgbClr val="C0C0C0"/>
                  </a:outerShdw>
                </a:effectLst>
                <a:latin typeface="Samarkan" pitchFamily="34" charset="0"/>
              </a:rPr>
              <a:t>Br. Viceroy’s Daughter: </a:t>
            </a:r>
            <a:br>
              <a:rPr lang="en-US" sz="4600" b="1">
                <a:solidFill>
                  <a:srgbClr val="CC3300"/>
                </a:solidFill>
                <a:effectLst>
                  <a:outerShdw blurRad="38100" dist="38100" dir="2700000" algn="tl">
                    <a:srgbClr val="C0C0C0"/>
                  </a:outerShdw>
                </a:effectLst>
                <a:latin typeface="Samarkan" pitchFamily="34" charset="0"/>
              </a:rPr>
            </a:br>
            <a:r>
              <a:rPr lang="en-US" sz="4600" b="1">
                <a:solidFill>
                  <a:srgbClr val="CC3300"/>
                </a:solidFill>
                <a:effectLst>
                  <a:outerShdw blurRad="38100" dist="38100" dir="2700000" algn="tl">
                    <a:srgbClr val="C0C0C0"/>
                  </a:outerShdw>
                </a:effectLst>
                <a:latin typeface="Samarkan" pitchFamily="34" charset="0"/>
              </a:rPr>
              <a:t>Simla, 1863</a:t>
            </a:r>
            <a:r>
              <a:rPr lang="en-US" sz="4800" b="1">
                <a:solidFill>
                  <a:srgbClr val="CC3300"/>
                </a:solidFill>
                <a:effectLst>
                  <a:outerShdw blurRad="38100" dist="38100" dir="2700000" algn="tl">
                    <a:srgbClr val="C0C0C0"/>
                  </a:outerShdw>
                </a:effectLst>
                <a:latin typeface="Samarkan" pitchFamily="34" charset="0"/>
              </a:rPr>
              <a:t> </a:t>
            </a:r>
            <a:endParaRPr lang="en-US" b="1">
              <a:solidFill>
                <a:srgbClr val="CC3300"/>
              </a:solidFill>
              <a:effectLst>
                <a:outerShdw blurRad="38100" dist="38100" dir="2700000" algn="tl">
                  <a:srgbClr val="C0C0C0"/>
                </a:outerShdw>
              </a:effectLst>
              <a:latin typeface="Samarkan" pitchFamily="34" charset="0"/>
            </a:endParaRPr>
          </a:p>
        </p:txBody>
      </p:sp>
      <p:pic>
        <p:nvPicPr>
          <p:cNvPr id="13315" name="Picture 3" descr="Br viceroy's daughter-1863"/>
          <p:cNvPicPr>
            <a:picLocks noGrp="1" noChangeAspect="1" noChangeArrowheads="1"/>
          </p:cNvPicPr>
          <p:nvPr>
            <p:ph idx="1"/>
          </p:nvPr>
        </p:nvPicPr>
        <p:blipFill>
          <a:blip r:embed="rId2">
            <a:lum bright="-6000" contrast="6000"/>
          </a:blip>
          <a:srcRect/>
          <a:stretch>
            <a:fillRect/>
          </a:stretch>
        </p:blipFill>
        <p:spPr>
          <a:xfrm>
            <a:off x="2438400" y="2141538"/>
            <a:ext cx="5410200" cy="3802062"/>
          </a:xfrm>
          <a:noFill/>
          <a:ln>
            <a:solidFill>
              <a:srgbClr val="000066"/>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1463</Words>
  <Application>Microsoft Office PowerPoint</Application>
  <PresentationFormat>On-screen Show (4:3)</PresentationFormat>
  <Paragraphs>175</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British East India Company Agents</vt:lpstr>
      <vt:lpstr>Slide 5</vt:lpstr>
      <vt:lpstr>Slide 6</vt:lpstr>
      <vt:lpstr>Slide 7</vt:lpstr>
      <vt:lpstr>A Life of Leisure!</vt:lpstr>
      <vt:lpstr>Br. Viceroy’s Daughter:  Simla, 1863 </vt:lpstr>
      <vt:lpstr>Lady Curzon, 1904</vt:lpstr>
      <vt:lpstr>Impact of British Rule in India</vt:lpstr>
      <vt:lpstr>Slide 12</vt:lpstr>
      <vt:lpstr>Slide 13</vt:lpstr>
      <vt:lpstr>Nationalism Surfaces in India: the Indian National Congress and Muslim League form</vt:lpstr>
      <vt:lpstr>Nationalism Surfaces in India: the Indian National Congress and Muslim League form</vt:lpstr>
      <vt:lpstr>The Indian National Congress</vt:lpstr>
      <vt:lpstr>the Muslim League</vt:lpstr>
      <vt:lpstr>GANDHI</vt:lpstr>
      <vt:lpstr>Gandhi as a Young Barrister in Natal</vt:lpstr>
      <vt:lpstr>Slide 20</vt:lpstr>
      <vt:lpstr>Gandhi Spinning Cloth</vt:lpstr>
      <vt:lpstr>Gandhi Spinning Cloth</vt:lpstr>
      <vt:lpstr>Slide 23</vt:lpstr>
      <vt:lpstr>Slide 24</vt:lpstr>
      <vt:lpstr>Slide 25</vt:lpstr>
      <vt:lpstr>Salt March, 1930</vt:lpstr>
      <vt:lpstr>Slide 27</vt:lpstr>
      <vt:lpstr>Slide 28</vt:lpstr>
      <vt:lpstr>Slide 29</vt:lpstr>
      <vt:lpstr>Slide 30</vt:lpstr>
      <vt:lpstr>Pre-Partition</vt:lpstr>
      <vt:lpstr>Slide 32</vt:lpstr>
      <vt:lpstr>The Partition of India</vt:lpstr>
      <vt:lpstr>What is the Partition of India?</vt:lpstr>
      <vt:lpstr>Slide 35</vt:lpstr>
      <vt:lpstr>Basic Maps of the Partition</vt:lpstr>
      <vt:lpstr>Impact and Aftermath of Partition</vt:lpstr>
      <vt:lpstr>Impact and Aftermath of Partition</vt:lpstr>
      <vt:lpstr>Impact and Aftermath of Partition</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Asia</dc:title>
  <dc:creator>e525000015</dc:creator>
  <cp:lastModifiedBy>e200401425</cp:lastModifiedBy>
  <cp:revision>56</cp:revision>
  <dcterms:created xsi:type="dcterms:W3CDTF">2009-02-24T00:20:41Z</dcterms:created>
  <dcterms:modified xsi:type="dcterms:W3CDTF">2009-09-02T20:13:53Z</dcterms:modified>
</cp:coreProperties>
</file>